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4"/>
  </p:notesMasterIdLst>
  <p:sldIdLst>
    <p:sldId id="361" r:id="rId2"/>
    <p:sldId id="485" r:id="rId3"/>
    <p:sldId id="362" r:id="rId4"/>
    <p:sldId id="364" r:id="rId5"/>
    <p:sldId id="607" r:id="rId6"/>
    <p:sldId id="608" r:id="rId7"/>
    <p:sldId id="609" r:id="rId8"/>
    <p:sldId id="610" r:id="rId9"/>
    <p:sldId id="604" r:id="rId10"/>
    <p:sldId id="490" r:id="rId11"/>
    <p:sldId id="531" r:id="rId12"/>
    <p:sldId id="537" r:id="rId13"/>
    <p:sldId id="603" r:id="rId14"/>
    <p:sldId id="577" r:id="rId15"/>
    <p:sldId id="541" r:id="rId16"/>
    <p:sldId id="549" r:id="rId17"/>
    <p:sldId id="578" r:id="rId18"/>
    <p:sldId id="601" r:id="rId19"/>
    <p:sldId id="565" r:id="rId20"/>
    <p:sldId id="584" r:id="rId21"/>
    <p:sldId id="585" r:id="rId22"/>
    <p:sldId id="586" r:id="rId23"/>
    <p:sldId id="589" r:id="rId24"/>
    <p:sldId id="594" r:id="rId25"/>
    <p:sldId id="587" r:id="rId26"/>
    <p:sldId id="611" r:id="rId27"/>
    <p:sldId id="553" r:id="rId28"/>
    <p:sldId id="558" r:id="rId29"/>
    <p:sldId id="559" r:id="rId30"/>
    <p:sldId id="596" r:id="rId31"/>
    <p:sldId id="423" r:id="rId32"/>
    <p:sldId id="47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VAZQUEZ VAZQUEZ" initials="AVV" lastIdx="1" clrIdx="0">
    <p:extLst>
      <p:ext uri="{19B8F6BF-5375-455C-9EA6-DF929625EA0E}">
        <p15:presenceInfo xmlns:p15="http://schemas.microsoft.com/office/powerpoint/2012/main" userId="S-1-5-21-1534246431-2821869276-1684866600-80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F05"/>
    <a:srgbClr val="FB4AB6"/>
    <a:srgbClr val="FFFF99"/>
    <a:srgbClr val="00F26D"/>
    <a:srgbClr val="A2520B"/>
    <a:srgbClr val="000000"/>
    <a:srgbClr val="FB40B6"/>
    <a:srgbClr val="CE3D95"/>
    <a:srgbClr val="B76615"/>
    <a:srgbClr val="7C9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7" autoAdjust="0"/>
    <p:restoredTop sz="83730" autoAdjust="0"/>
  </p:normalViewPr>
  <p:slideViewPr>
    <p:cSldViewPr snapToGrid="0">
      <p:cViewPr varScale="1">
        <p:scale>
          <a:sx n="95" d="100"/>
          <a:sy n="95" d="100"/>
        </p:scale>
        <p:origin x="500"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23BA5-A05F-4A49-9B52-11B122A319F4}" type="datetimeFigureOut">
              <a:rPr lang="es-ES" smtClean="0"/>
              <a:t>21/04/2025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9D483-CCD8-48C4-AF79-B995950914B1}" type="slidenum">
              <a:rPr lang="es-ES" smtClean="0"/>
              <a:t>‹#›</a:t>
            </a:fld>
            <a:endParaRPr lang="es-ES"/>
          </a:p>
        </p:txBody>
      </p:sp>
    </p:spTree>
    <p:extLst>
      <p:ext uri="{BB962C8B-B14F-4D97-AF65-F5344CB8AC3E}">
        <p14:creationId xmlns:p14="http://schemas.microsoft.com/office/powerpoint/2010/main" val="170538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s-E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9D483-CCD8-48C4-AF79-B995950914B1}" type="slidenum">
              <a:rPr lang="es-ES" smtClean="0"/>
              <a:t>1</a:t>
            </a:fld>
            <a:endParaRPr lang="es-ES"/>
          </a:p>
        </p:txBody>
      </p:sp>
    </p:spTree>
    <p:extLst>
      <p:ext uri="{BB962C8B-B14F-4D97-AF65-F5344CB8AC3E}">
        <p14:creationId xmlns:p14="http://schemas.microsoft.com/office/powerpoint/2010/main" val="151323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10</a:t>
            </a:fld>
            <a:endParaRPr lang="es-ES"/>
          </a:p>
        </p:txBody>
      </p:sp>
    </p:spTree>
    <p:extLst>
      <p:ext uri="{BB962C8B-B14F-4D97-AF65-F5344CB8AC3E}">
        <p14:creationId xmlns:p14="http://schemas.microsoft.com/office/powerpoint/2010/main" val="352485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377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94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475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14</a:t>
            </a:fld>
            <a:endParaRPr lang="es-ES"/>
          </a:p>
        </p:txBody>
      </p:sp>
    </p:spTree>
    <p:extLst>
      <p:ext uri="{BB962C8B-B14F-4D97-AF65-F5344CB8AC3E}">
        <p14:creationId xmlns:p14="http://schemas.microsoft.com/office/powerpoint/2010/main" val="247104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15</a:t>
            </a:fld>
            <a:endParaRPr lang="es-ES"/>
          </a:p>
        </p:txBody>
      </p:sp>
    </p:spTree>
    <p:extLst>
      <p:ext uri="{BB962C8B-B14F-4D97-AF65-F5344CB8AC3E}">
        <p14:creationId xmlns:p14="http://schemas.microsoft.com/office/powerpoint/2010/main" val="3989459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16</a:t>
            </a:fld>
            <a:endParaRPr lang="es-ES"/>
          </a:p>
        </p:txBody>
      </p:sp>
    </p:spTree>
    <p:extLst>
      <p:ext uri="{BB962C8B-B14F-4D97-AF65-F5344CB8AC3E}">
        <p14:creationId xmlns:p14="http://schemas.microsoft.com/office/powerpoint/2010/main" val="4244900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041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26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6164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9D483-CCD8-48C4-AF79-B995950914B1}" type="slidenum">
              <a:rPr lang="es-ES" smtClean="0"/>
              <a:t>2</a:t>
            </a:fld>
            <a:endParaRPr lang="es-ES"/>
          </a:p>
        </p:txBody>
      </p:sp>
    </p:spTree>
    <p:extLst>
      <p:ext uri="{BB962C8B-B14F-4D97-AF65-F5344CB8AC3E}">
        <p14:creationId xmlns:p14="http://schemas.microsoft.com/office/powerpoint/2010/main" val="831403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649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080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661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143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936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263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26</a:t>
            </a:fld>
            <a:endParaRPr lang="es-ES"/>
          </a:p>
        </p:txBody>
      </p:sp>
    </p:spTree>
    <p:extLst>
      <p:ext uri="{BB962C8B-B14F-4D97-AF65-F5344CB8AC3E}">
        <p14:creationId xmlns:p14="http://schemas.microsoft.com/office/powerpoint/2010/main" val="533203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771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94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26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3</a:t>
            </a:fld>
            <a:endParaRPr lang="es-ES"/>
          </a:p>
        </p:txBody>
      </p:sp>
    </p:spTree>
    <p:extLst>
      <p:ext uri="{BB962C8B-B14F-4D97-AF65-F5344CB8AC3E}">
        <p14:creationId xmlns:p14="http://schemas.microsoft.com/office/powerpoint/2010/main" val="2195788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375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69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7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4</a:t>
            </a:fld>
            <a:endParaRPr lang="es-ES"/>
          </a:p>
        </p:txBody>
      </p:sp>
    </p:spTree>
    <p:extLst>
      <p:ext uri="{BB962C8B-B14F-4D97-AF65-F5344CB8AC3E}">
        <p14:creationId xmlns:p14="http://schemas.microsoft.com/office/powerpoint/2010/main" val="415941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5</a:t>
            </a:fld>
            <a:endParaRPr lang="es-ES"/>
          </a:p>
        </p:txBody>
      </p:sp>
    </p:spTree>
    <p:extLst>
      <p:ext uri="{BB962C8B-B14F-4D97-AF65-F5344CB8AC3E}">
        <p14:creationId xmlns:p14="http://schemas.microsoft.com/office/powerpoint/2010/main" val="346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6</a:t>
            </a:fld>
            <a:endParaRPr lang="es-ES"/>
          </a:p>
        </p:txBody>
      </p:sp>
    </p:spTree>
    <p:extLst>
      <p:ext uri="{BB962C8B-B14F-4D97-AF65-F5344CB8AC3E}">
        <p14:creationId xmlns:p14="http://schemas.microsoft.com/office/powerpoint/2010/main" val="116239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7</a:t>
            </a:fld>
            <a:endParaRPr lang="es-ES"/>
          </a:p>
        </p:txBody>
      </p:sp>
    </p:spTree>
    <p:extLst>
      <p:ext uri="{BB962C8B-B14F-4D97-AF65-F5344CB8AC3E}">
        <p14:creationId xmlns:p14="http://schemas.microsoft.com/office/powerpoint/2010/main" val="69754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8</a:t>
            </a:fld>
            <a:endParaRPr lang="es-ES"/>
          </a:p>
        </p:txBody>
      </p:sp>
    </p:spTree>
    <p:extLst>
      <p:ext uri="{BB962C8B-B14F-4D97-AF65-F5344CB8AC3E}">
        <p14:creationId xmlns:p14="http://schemas.microsoft.com/office/powerpoint/2010/main" val="106652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9</a:t>
            </a:fld>
            <a:endParaRPr lang="es-ES"/>
          </a:p>
        </p:txBody>
      </p:sp>
    </p:spTree>
    <p:extLst>
      <p:ext uri="{BB962C8B-B14F-4D97-AF65-F5344CB8AC3E}">
        <p14:creationId xmlns:p14="http://schemas.microsoft.com/office/powerpoint/2010/main" val="232346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987E3A2-546C-42CF-B39D-BB0F1C57EB89}" type="datetimeFigureOut">
              <a:rPr lang="en-US" smtClean="0"/>
              <a:t>4/21/2025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95479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53630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4/21/2025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792573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4/21/2025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3045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987E3A2-546C-42CF-B39D-BB0F1C57EB89}" type="datetimeFigureOut">
              <a:rPr lang="en-US" smtClean="0"/>
              <a:t>4/21/2025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558442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987E3A2-546C-42CF-B39D-BB0F1C57EB89}" type="datetimeFigureOut">
              <a:rPr lang="en-US" smtClean="0"/>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472454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987E3A2-546C-42CF-B39D-BB0F1C57EB89}" type="datetimeFigureOut">
              <a:rPr lang="en-US" smtClean="0"/>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779297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E3A2-546C-42CF-B39D-BB0F1C57EB89}"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350313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987E3A2-546C-42CF-B39D-BB0F1C57EB89}" type="datetimeFigureOut">
              <a:rPr lang="en-US" smtClean="0"/>
              <a:t>4/21/2025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35131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E3A2-546C-42CF-B39D-BB0F1C57EB89}"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89574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4/21/2025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74822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87E3A2-546C-42CF-B39D-BB0F1C57EB89}"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81434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87E3A2-546C-42CF-B39D-BB0F1C57EB89}" type="datetimeFigureOut">
              <a:rPr lang="en-US" smtClean="0"/>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17136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87E3A2-546C-42CF-B39D-BB0F1C57EB89}" type="datetimeFigureOut">
              <a:rPr lang="en-US" smtClean="0"/>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62337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7E3A2-546C-42CF-B39D-BB0F1C57EB89}" type="datetimeFigureOut">
              <a:rPr lang="en-US" smtClean="0"/>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16633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776791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7994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987E3A2-546C-42CF-B39D-BB0F1C57EB89}" type="datetimeFigureOut">
              <a:rPr lang="en-US" smtClean="0"/>
              <a:t>4/21/2025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CD5EE44-F8D5-4972-A749-0E7993EC5DD7}" type="slidenum">
              <a:rPr lang="en-US" smtClean="0"/>
              <a:t>‹#›</a:t>
            </a:fld>
            <a:endParaRPr lang="en-US"/>
          </a:p>
        </p:txBody>
      </p:sp>
    </p:spTree>
    <p:extLst>
      <p:ext uri="{BB962C8B-B14F-4D97-AF65-F5344CB8AC3E}">
        <p14:creationId xmlns:p14="http://schemas.microsoft.com/office/powerpoint/2010/main" val="215231363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linkedin.com/in/vazquez-vazquez-alejandr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s://www.linkedin.com/in/vazquez-vazquez-alejandro/"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github.com/TheMalwareGuardian/Bentico" TargetMode="External"/><Relationship Id="rId7"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www.linkedin.com/in/vazquez-vazquez-alejandro" TargetMode="External"/><Relationship Id="rId5" Type="http://schemas.openxmlformats.org/officeDocument/2006/relationships/hyperlink" Target="https://github.com/TheMalwareGuardian/Bootkits-Rootkits-Development-Environment" TargetMode="External"/><Relationship Id="rId4" Type="http://schemas.openxmlformats.org/officeDocument/2006/relationships/hyperlink" Target="https://github.com/TheMalwareGuardian/Awesome-Bootkits-Rootkits-Development" TargetMode="External"/><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3.png"/><Relationship Id="rId2" Type="http://schemas.openxmlformats.org/officeDocument/2006/relationships/notesSlide" Target="../notesSlides/notesSlide8.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7.png"/><Relationship Id="rId18" Type="http://schemas.openxmlformats.org/officeDocument/2006/relationships/image" Target="../media/image26.png"/><Relationship Id="rId26" Type="http://schemas.openxmlformats.org/officeDocument/2006/relationships/image" Target="../media/image13.png"/><Relationship Id="rId3" Type="http://schemas.openxmlformats.org/officeDocument/2006/relationships/image" Target="../media/image28.png"/><Relationship Id="rId21" Type="http://schemas.openxmlformats.org/officeDocument/2006/relationships/image" Target="../media/image31.png"/><Relationship Id="rId7" Type="http://schemas.openxmlformats.org/officeDocument/2006/relationships/image" Target="../media/image21.png"/><Relationship Id="rId12" Type="http://schemas.openxmlformats.org/officeDocument/2006/relationships/image" Target="../media/image4.png"/><Relationship Id="rId17" Type="http://schemas.openxmlformats.org/officeDocument/2006/relationships/image" Target="../media/image3.png"/><Relationship Id="rId25" Type="http://schemas.openxmlformats.org/officeDocument/2006/relationships/image" Target="../media/image16.png"/><Relationship Id="rId2" Type="http://schemas.openxmlformats.org/officeDocument/2006/relationships/notesSlide" Target="../notesSlides/notesSlide9.xml"/><Relationship Id="rId16" Type="http://schemas.openxmlformats.org/officeDocument/2006/relationships/image" Target="../media/image1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12.png"/><Relationship Id="rId5" Type="http://schemas.openxmlformats.org/officeDocument/2006/relationships/image" Target="../media/image30.png"/><Relationship Id="rId15" Type="http://schemas.openxmlformats.org/officeDocument/2006/relationships/image" Target="../media/image19.png"/><Relationship Id="rId23" Type="http://schemas.openxmlformats.org/officeDocument/2006/relationships/image" Target="../media/image33.png"/><Relationship Id="rId10" Type="http://schemas.openxmlformats.org/officeDocument/2006/relationships/image" Target="../media/image24.png"/><Relationship Id="rId19"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3.png"/><Relationship Id="rId14" Type="http://schemas.openxmlformats.org/officeDocument/2006/relationships/image" Target="../media/image18.png"/><Relationship Id="rId22"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B8E5A5-1F0A-4D96-BCD4-35E911E55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8628" y="137999"/>
            <a:ext cx="1475112" cy="2070331"/>
          </a:xfrm>
          <a:prstGeom prst="rect">
            <a:avLst/>
          </a:prstGeom>
        </p:spPr>
      </p:pic>
      <p:sp>
        <p:nvSpPr>
          <p:cNvPr id="2" name="Title 1">
            <a:extLst>
              <a:ext uri="{FF2B5EF4-FFF2-40B4-BE49-F238E27FC236}">
                <a16:creationId xmlns:a16="http://schemas.microsoft.com/office/drawing/2014/main" id="{9F31AED4-652D-4AFE-86D0-78AA49CAE996}"/>
              </a:ext>
            </a:extLst>
          </p:cNvPr>
          <p:cNvSpPr>
            <a:spLocks noGrp="1"/>
          </p:cNvSpPr>
          <p:nvPr>
            <p:ph type="title"/>
          </p:nvPr>
        </p:nvSpPr>
        <p:spPr>
          <a:xfrm>
            <a:off x="838200" y="1902205"/>
            <a:ext cx="10515600" cy="2057062"/>
          </a:xfrm>
        </p:spPr>
        <p:txBody>
          <a:bodyPr>
            <a:noAutofit/>
          </a:bodyPr>
          <a:lstStyle/>
          <a:p>
            <a:r>
              <a:rPr lang="es-ES">
                <a:solidFill>
                  <a:schemeClr val="bg1"/>
                </a:solidFill>
              </a:rPr>
              <a:t>Desde las Profundidades del Kernel: Cómo Crear un Rootkit Invisible en WINDOWS</a:t>
            </a:r>
            <a:endParaRPr lang="en-US" sz="4000">
              <a:solidFill>
                <a:schemeClr val="bg1"/>
              </a:solidFill>
            </a:endParaRPr>
          </a:p>
        </p:txBody>
      </p:sp>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838200" y="4547285"/>
            <a:ext cx="10515600" cy="1985320"/>
          </a:xfrm>
        </p:spPr>
        <p:txBody>
          <a:bodyPr>
            <a:normAutofit/>
          </a:bodyPr>
          <a:lstStyle/>
          <a:p>
            <a:pPr marL="0" indent="0">
              <a:buNone/>
            </a:pPr>
            <a:endParaRPr lang="es-ES" sz="1800">
              <a:solidFill>
                <a:schemeClr val="bg1"/>
              </a:solidFill>
            </a:endParaRPr>
          </a:p>
          <a:p>
            <a:pPr marL="0" indent="0">
              <a:buNone/>
            </a:pPr>
            <a:endParaRPr lang="es-ES" sz="1800">
              <a:solidFill>
                <a:schemeClr val="bg1"/>
              </a:solidFill>
            </a:endParaRPr>
          </a:p>
          <a:p>
            <a:pPr marL="0" indent="0">
              <a:buNone/>
            </a:pPr>
            <a:endParaRPr lang="es-ES" sz="1800">
              <a:solidFill>
                <a:schemeClr val="bg1"/>
              </a:solidFill>
            </a:endParaRPr>
          </a:p>
          <a:p>
            <a:pPr marL="0" indent="0">
              <a:buNone/>
            </a:pPr>
            <a:r>
              <a:rPr lang="es-ES" sz="1800">
                <a:solidFill>
                  <a:schemeClr val="bg1"/>
                </a:solidFill>
              </a:rPr>
              <a:t>[</a:t>
            </a:r>
            <a:r>
              <a:rPr lang="es-ES" sz="1800">
                <a:solidFill>
                  <a:schemeClr val="bg1"/>
                </a:solidFill>
                <a:hlinkClick r:id="rId4">
                  <a:extLst>
                    <a:ext uri="{A12FA001-AC4F-418D-AE19-62706E023703}">
                      <ahyp:hlinkClr xmlns:ahyp="http://schemas.microsoft.com/office/drawing/2018/hyperlinkcolor" val="tx"/>
                    </a:ext>
                  </a:extLst>
                </a:hlinkClick>
              </a:rPr>
              <a:t>in/</a:t>
            </a:r>
            <a:r>
              <a:rPr lang="es-ES" sz="1800" noProof="1">
                <a:solidFill>
                  <a:schemeClr val="bg1"/>
                </a:solidFill>
                <a:hlinkClick r:id="rId4">
                  <a:extLst>
                    <a:ext uri="{A12FA001-AC4F-418D-AE19-62706E023703}">
                      <ahyp:hlinkClr xmlns:ahyp="http://schemas.microsoft.com/office/drawing/2018/hyperlinkcolor" val="tx"/>
                    </a:ext>
                  </a:extLst>
                </a:hlinkClick>
              </a:rPr>
              <a:t>vazquez-vazquez-alejandro</a:t>
            </a:r>
            <a:r>
              <a:rPr lang="es-ES" sz="1800">
                <a:solidFill>
                  <a:schemeClr val="bg1"/>
                </a:solidFill>
              </a:rPr>
              <a:t>]</a:t>
            </a:r>
          </a:p>
          <a:p>
            <a:pPr marL="0" indent="0">
              <a:buNone/>
            </a:pPr>
            <a:r>
              <a:rPr lang="es-ES" sz="1800">
                <a:solidFill>
                  <a:schemeClr val="bg1"/>
                </a:solidFill>
              </a:rPr>
              <a:t>ViCONgal </a:t>
            </a:r>
            <a:r>
              <a:rPr lang="en-US" sz="1800">
                <a:solidFill>
                  <a:schemeClr val="bg1"/>
                </a:solidFill>
              </a:rPr>
              <a:t>2025, Galicia</a:t>
            </a:r>
          </a:p>
        </p:txBody>
      </p:sp>
      <p:pic>
        <p:nvPicPr>
          <p:cNvPr id="5" name="Picture 4">
            <a:extLst>
              <a:ext uri="{FF2B5EF4-FFF2-40B4-BE49-F238E27FC236}">
                <a16:creationId xmlns:a16="http://schemas.microsoft.com/office/drawing/2014/main" id="{3191BA5A-89FB-4278-8E38-A19B71A39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8990" y="1069165"/>
            <a:ext cx="1078063" cy="1078063"/>
          </a:xfrm>
          <a:prstGeom prst="rect">
            <a:avLst/>
          </a:prstGeom>
        </p:spPr>
      </p:pic>
      <p:sp>
        <p:nvSpPr>
          <p:cNvPr id="4" name="TextBox 3">
            <a:extLst>
              <a:ext uri="{FF2B5EF4-FFF2-40B4-BE49-F238E27FC236}">
                <a16:creationId xmlns:a16="http://schemas.microsoft.com/office/drawing/2014/main" id="{14747CD8-3A40-4488-BA2C-B6F26CFB8420}"/>
              </a:ext>
            </a:extLst>
          </p:cNvPr>
          <p:cNvSpPr txBox="1"/>
          <p:nvPr/>
        </p:nvSpPr>
        <p:spPr>
          <a:xfrm>
            <a:off x="1067888" y="4035700"/>
            <a:ext cx="10056223" cy="461665"/>
          </a:xfrm>
          <a:prstGeom prst="rect">
            <a:avLst/>
          </a:prstGeom>
          <a:noFill/>
        </p:spPr>
        <p:txBody>
          <a:bodyPr wrap="square" rtlCol="0">
            <a:spAutoFit/>
          </a:bodyPr>
          <a:lstStyle/>
          <a:p>
            <a:r>
              <a:rPr lang="es-ES" sz="2400">
                <a:solidFill>
                  <a:schemeClr val="bg1"/>
                </a:solidFill>
              </a:rPr>
              <a:t>Descifrando el desarrollo de un Rootkit para Windows 11</a:t>
            </a:r>
            <a:endParaRPr lang="en-US" sz="2400">
              <a:solidFill>
                <a:schemeClr val="bg1"/>
              </a:solidFill>
            </a:endParaRPr>
          </a:p>
        </p:txBody>
      </p:sp>
      <p:pic>
        <p:nvPicPr>
          <p:cNvPr id="8" name="Picture 7">
            <a:extLst>
              <a:ext uri="{FF2B5EF4-FFF2-40B4-BE49-F238E27FC236}">
                <a16:creationId xmlns:a16="http://schemas.microsoft.com/office/drawing/2014/main" id="{D4C70D55-4095-4956-9DD8-64B3CB2015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8593" y="4182331"/>
            <a:ext cx="1374767" cy="1374767"/>
          </a:xfrm>
          <a:prstGeom prst="rect">
            <a:avLst/>
          </a:prstGeom>
        </p:spPr>
      </p:pic>
      <p:pic>
        <p:nvPicPr>
          <p:cNvPr id="10" name="Picture 9">
            <a:extLst>
              <a:ext uri="{FF2B5EF4-FFF2-40B4-BE49-F238E27FC236}">
                <a16:creationId xmlns:a16="http://schemas.microsoft.com/office/drawing/2014/main" id="{2909A508-5CE6-46F7-A5D3-B9BAA78D1D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3138" y="5557098"/>
            <a:ext cx="1225678" cy="1162903"/>
          </a:xfrm>
          <a:prstGeom prst="rect">
            <a:avLst/>
          </a:prstGeom>
        </p:spPr>
      </p:pic>
    </p:spTree>
    <p:extLst>
      <p:ext uri="{BB962C8B-B14F-4D97-AF65-F5344CB8AC3E}">
        <p14:creationId xmlns:p14="http://schemas.microsoft.com/office/powerpoint/2010/main" val="691593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D6649A-2909-4B97-9683-09AF7F63D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214" y="3190619"/>
            <a:ext cx="1078063" cy="1078063"/>
          </a:xfrm>
          <a:prstGeom prst="rect">
            <a:avLst/>
          </a:prstGeom>
        </p:spPr>
      </p:pic>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Rootkit</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a:bodyPr>
          <a:lstStyle/>
          <a:p>
            <a:pPr marL="0" indent="0" algn="just">
              <a:buNone/>
            </a:pPr>
            <a:r>
              <a:rPr lang="es-ES" sz="2800">
                <a:solidFill>
                  <a:schemeClr val="accent2">
                    <a:lumMod val="20000"/>
                    <a:lumOff val="80000"/>
                  </a:schemeClr>
                </a:solidFill>
              </a:rPr>
              <a:t>Rootkit</a:t>
            </a:r>
            <a:r>
              <a:rPr lang="es-ES">
                <a:solidFill>
                  <a:schemeClr val="bg1"/>
                </a:solidFill>
              </a:rPr>
              <a:t>: </a:t>
            </a:r>
            <a:r>
              <a:rPr lang="en-US">
                <a:solidFill>
                  <a:schemeClr val="bg1"/>
                </a:solidFill>
              </a:rPr>
              <a:t>Sophisticated piece of malware that can add new code to the operating system or delete and edit operating system code. Rootkits may remain in place for years because they are hard to detect, due in part to their ability to block some antivirus software and malware scanner software.</a:t>
            </a:r>
          </a:p>
          <a:p>
            <a:pPr marL="457200" lvl="1" indent="0" algn="just">
              <a:buNone/>
            </a:pPr>
            <a:r>
              <a:rPr lang="en-US">
                <a:solidFill>
                  <a:schemeClr val="bg1"/>
                </a:solidFill>
              </a:rPr>
              <a:t>~ Crowdstrike</a:t>
            </a:r>
          </a:p>
        </p:txBody>
      </p:sp>
      <p:sp>
        <p:nvSpPr>
          <p:cNvPr id="4" name="Oval 3">
            <a:extLst>
              <a:ext uri="{FF2B5EF4-FFF2-40B4-BE49-F238E27FC236}">
                <a16:creationId xmlns:a16="http://schemas.microsoft.com/office/drawing/2014/main" id="{7D2EBB1B-015A-4A60-AAEB-0CE8A4C4A3D3}"/>
              </a:ext>
            </a:extLst>
          </p:cNvPr>
          <p:cNvSpPr/>
          <p:nvPr/>
        </p:nvSpPr>
        <p:spPr>
          <a:xfrm>
            <a:off x="3088823" y="3508768"/>
            <a:ext cx="3296377" cy="1293028"/>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accent2">
                    <a:lumMod val="20000"/>
                    <a:lumOff val="80000"/>
                  </a:schemeClr>
                </a:solidFill>
              </a:rPr>
              <a:t>Kernel-Mode Driver</a:t>
            </a:r>
          </a:p>
        </p:txBody>
      </p:sp>
      <p:sp>
        <p:nvSpPr>
          <p:cNvPr id="5" name="Rectangle: Rounded Corners 4">
            <a:extLst>
              <a:ext uri="{FF2B5EF4-FFF2-40B4-BE49-F238E27FC236}">
                <a16:creationId xmlns:a16="http://schemas.microsoft.com/office/drawing/2014/main" id="{C8F2F2B7-7BFF-4A22-9998-2B4873B3F425}"/>
              </a:ext>
            </a:extLst>
          </p:cNvPr>
          <p:cNvSpPr/>
          <p:nvPr/>
        </p:nvSpPr>
        <p:spPr>
          <a:xfrm>
            <a:off x="6619563" y="3790657"/>
            <a:ext cx="2579915" cy="726621"/>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accent2">
                    <a:lumMod val="20000"/>
                    <a:lumOff val="80000"/>
                  </a:schemeClr>
                </a:solidFill>
              </a:rPr>
              <a:t>C/C++ - driver.sys</a:t>
            </a:r>
          </a:p>
        </p:txBody>
      </p:sp>
      <p:cxnSp>
        <p:nvCxnSpPr>
          <p:cNvPr id="7" name="Straight Arrow Connector 6">
            <a:extLst>
              <a:ext uri="{FF2B5EF4-FFF2-40B4-BE49-F238E27FC236}">
                <a16:creationId xmlns:a16="http://schemas.microsoft.com/office/drawing/2014/main" id="{3B97C914-2D31-48C0-A02F-CE33994DC8D8}"/>
              </a:ext>
            </a:extLst>
          </p:cNvPr>
          <p:cNvCxnSpPr>
            <a:cxnSpLocks/>
            <a:stCxn id="4" idx="6"/>
            <a:endCxn id="5" idx="1"/>
          </p:cNvCxnSpPr>
          <p:nvPr/>
        </p:nvCxnSpPr>
        <p:spPr>
          <a:xfrm flipV="1">
            <a:off x="6385200" y="4153968"/>
            <a:ext cx="234363" cy="1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06E878-0A8B-4EF5-BC45-82D35ADFF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178" y="3508768"/>
            <a:ext cx="1844834" cy="2589240"/>
          </a:xfrm>
          <a:prstGeom prst="rect">
            <a:avLst/>
          </a:prstGeom>
        </p:spPr>
      </p:pic>
      <p:pic>
        <p:nvPicPr>
          <p:cNvPr id="9" name="Picture 8">
            <a:extLst>
              <a:ext uri="{FF2B5EF4-FFF2-40B4-BE49-F238E27FC236}">
                <a16:creationId xmlns:a16="http://schemas.microsoft.com/office/drawing/2014/main" id="{E4248B5D-E84A-43A7-8F26-0488570752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469" y="3924919"/>
            <a:ext cx="1960054" cy="2589240"/>
          </a:xfrm>
          <a:prstGeom prst="rect">
            <a:avLst/>
          </a:prstGeom>
        </p:spPr>
      </p:pic>
    </p:spTree>
    <p:extLst>
      <p:ext uri="{BB962C8B-B14F-4D97-AF65-F5344CB8AC3E}">
        <p14:creationId xmlns:p14="http://schemas.microsoft.com/office/powerpoint/2010/main" val="232507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sz="2500">
                <a:solidFill>
                  <a:schemeClr val="accent1">
                    <a:lumMod val="40000"/>
                    <a:lumOff val="60000"/>
                  </a:schemeClr>
                </a:solidFill>
              </a:rPr>
              <a:t>[</a:t>
            </a:r>
            <a:r>
              <a:rPr lang="es-ES" sz="2500" i="1">
                <a:solidFill>
                  <a:schemeClr val="accent1">
                    <a:lumMod val="40000"/>
                    <a:lumOff val="60000"/>
                  </a:schemeClr>
                </a:solidFill>
              </a:rPr>
              <a:t>Anti-Rootkit Installation</a:t>
            </a:r>
            <a:r>
              <a:rPr lang="es-ES" sz="2500">
                <a:solidFill>
                  <a:schemeClr val="accent1">
                    <a:lumMod val="40000"/>
                    <a:lumOff val="60000"/>
                  </a:schemeClr>
                </a:solidFill>
              </a:rPr>
              <a:t>]</a:t>
            </a:r>
          </a:p>
          <a:p>
            <a:pPr lvl="1"/>
            <a:r>
              <a:rPr lang="es-ES" sz="2500">
                <a:solidFill>
                  <a:schemeClr val="bg1"/>
                </a:solidFill>
              </a:rPr>
              <a:t>Driver Signature Enforcement (DSE)</a:t>
            </a:r>
          </a:p>
          <a:p>
            <a:pPr marL="457200" lvl="1" indent="0">
              <a:buNone/>
            </a:pPr>
            <a:r>
              <a:rPr lang="es-ES" sz="2500">
                <a:solidFill>
                  <a:schemeClr val="bg1"/>
                </a:solidFill>
              </a:rPr>
              <a:t>	</a:t>
            </a:r>
            <a:r>
              <a:rPr lang="en-US" sz="2500">
                <a:solidFill>
                  <a:schemeClr val="bg1"/>
                </a:solidFill>
              </a:rPr>
              <a:t>Windows won't run drivers not certified by Microsoft</a:t>
            </a:r>
          </a:p>
          <a:p>
            <a:pPr marL="457200" lvl="1" indent="0">
              <a:buNone/>
            </a:pPr>
            <a:endParaRPr lang="en-US" sz="28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1889134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sz="2500">
                <a:solidFill>
                  <a:srgbClr val="E5224E">
                    <a:lumMod val="40000"/>
                    <a:lumOff val="60000"/>
                  </a:srgbClr>
                </a:solidFill>
              </a:rPr>
              <a:t>[</a:t>
            </a:r>
            <a:r>
              <a:rPr lang="es-ES" sz="2500" i="1">
                <a:solidFill>
                  <a:srgbClr val="E5224E">
                    <a:lumMod val="40000"/>
                    <a:lumOff val="60000"/>
                  </a:srgbClr>
                </a:solidFill>
              </a:rPr>
              <a:t>Anti-Rootkit Installation</a:t>
            </a:r>
            <a:r>
              <a:rPr lang="es-ES" sz="2500">
                <a:solidFill>
                  <a:srgbClr val="E5224E">
                    <a:lumMod val="40000"/>
                    <a:lumOff val="60000"/>
                  </a:srgbClr>
                </a:solidFill>
              </a:rPr>
              <a:t>]</a:t>
            </a:r>
          </a:p>
          <a:p>
            <a:pPr lvl="1"/>
            <a:r>
              <a:rPr lang="es-ES" sz="2500">
                <a:solidFill>
                  <a:prstClr val="white"/>
                </a:solidFill>
              </a:rPr>
              <a:t>Driver Signature Enforcement (DSE)</a:t>
            </a:r>
          </a:p>
          <a:p>
            <a:pPr marL="457200" lvl="1" indent="0">
              <a:buNone/>
            </a:pPr>
            <a:r>
              <a:rPr lang="es-ES" sz="2500">
                <a:solidFill>
                  <a:prstClr val="white"/>
                </a:solidFill>
              </a:rPr>
              <a:t>	</a:t>
            </a:r>
            <a:r>
              <a:rPr lang="en-US" sz="2500">
                <a:solidFill>
                  <a:prstClr val="white"/>
                </a:solidFill>
              </a:rPr>
              <a:t>Windows won't run drivers not certified by Microsoft</a:t>
            </a:r>
          </a:p>
          <a:p>
            <a:pPr marL="457200" lvl="1" indent="0">
              <a:buNone/>
            </a:pPr>
            <a:endParaRPr lang="en-US" sz="2800">
              <a:solidFill>
                <a:prstClr val="white"/>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4" name="Picture 3">
            <a:extLst>
              <a:ext uri="{FF2B5EF4-FFF2-40B4-BE49-F238E27FC236}">
                <a16:creationId xmlns:a16="http://schemas.microsoft.com/office/drawing/2014/main" id="{33728FC7-A14B-4FEE-ABD4-87045DF6F208}"/>
              </a:ext>
            </a:extLst>
          </p:cNvPr>
          <p:cNvPicPr>
            <a:picLocks noChangeAspect="1"/>
          </p:cNvPicPr>
          <p:nvPr/>
        </p:nvPicPr>
        <p:blipFill rotWithShape="1">
          <a:blip r:embed="rId3">
            <a:extLst>
              <a:ext uri="{28A0092B-C50C-407E-A947-70E740481C1C}">
                <a14:useLocalDpi xmlns:a14="http://schemas.microsoft.com/office/drawing/2010/main" val="0"/>
              </a:ext>
            </a:extLst>
          </a:blip>
          <a:srcRect b="33985"/>
          <a:stretch/>
        </p:blipFill>
        <p:spPr>
          <a:xfrm>
            <a:off x="2493055" y="3584843"/>
            <a:ext cx="6677770" cy="3003736"/>
          </a:xfrm>
          <a:prstGeom prst="rect">
            <a:avLst/>
          </a:prstGeom>
        </p:spPr>
      </p:pic>
      <p:sp>
        <p:nvSpPr>
          <p:cNvPr id="7" name="Rectangle 6">
            <a:extLst>
              <a:ext uri="{FF2B5EF4-FFF2-40B4-BE49-F238E27FC236}">
                <a16:creationId xmlns:a16="http://schemas.microsoft.com/office/drawing/2014/main" id="{39C9D883-5AEF-45F1-8855-E3C9422E1535}"/>
              </a:ext>
            </a:extLst>
          </p:cNvPr>
          <p:cNvSpPr/>
          <p:nvPr/>
        </p:nvSpPr>
        <p:spPr>
          <a:xfrm>
            <a:off x="2518456" y="5668773"/>
            <a:ext cx="6432238" cy="7508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8B760C-AEE4-4D4D-8756-2899F018830B}"/>
              </a:ext>
            </a:extLst>
          </p:cNvPr>
          <p:cNvSpPr txBox="1"/>
          <p:nvPr/>
        </p:nvSpPr>
        <p:spPr>
          <a:xfrm>
            <a:off x="4180573" y="4206676"/>
            <a:ext cx="340158" cy="461665"/>
          </a:xfrm>
          <a:prstGeom prst="rect">
            <a:avLst/>
          </a:prstGeom>
          <a:noFill/>
        </p:spPr>
        <p:txBody>
          <a:bodyPr wrap="none" rtlCol="0">
            <a:spAutoFit/>
          </a:bodyPr>
          <a:lstStyle/>
          <a:p>
            <a:r>
              <a:rPr lang="en-US" sz="2400" b="1">
                <a:solidFill>
                  <a:schemeClr val="accent1"/>
                </a:solidFill>
                <a:latin typeface="-apple-system"/>
              </a:rPr>
              <a:t>1</a:t>
            </a:r>
          </a:p>
        </p:txBody>
      </p:sp>
      <p:sp>
        <p:nvSpPr>
          <p:cNvPr id="9" name="TextBox 8">
            <a:extLst>
              <a:ext uri="{FF2B5EF4-FFF2-40B4-BE49-F238E27FC236}">
                <a16:creationId xmlns:a16="http://schemas.microsoft.com/office/drawing/2014/main" id="{37B94DFD-967E-4A74-94B6-519F3F2C107C}"/>
              </a:ext>
            </a:extLst>
          </p:cNvPr>
          <p:cNvSpPr txBox="1"/>
          <p:nvPr/>
        </p:nvSpPr>
        <p:spPr>
          <a:xfrm>
            <a:off x="4180573" y="4899323"/>
            <a:ext cx="340158" cy="461665"/>
          </a:xfrm>
          <a:prstGeom prst="rect">
            <a:avLst/>
          </a:prstGeom>
          <a:noFill/>
        </p:spPr>
        <p:txBody>
          <a:bodyPr wrap="none" rtlCol="0">
            <a:spAutoFit/>
          </a:bodyPr>
          <a:lstStyle/>
          <a:p>
            <a:r>
              <a:rPr lang="en-US" sz="2400" b="1">
                <a:solidFill>
                  <a:schemeClr val="accent1"/>
                </a:solidFill>
                <a:latin typeface="-apple-system"/>
              </a:rPr>
              <a:t>2</a:t>
            </a:r>
          </a:p>
        </p:txBody>
      </p:sp>
    </p:spTree>
    <p:extLst>
      <p:ext uri="{BB962C8B-B14F-4D97-AF65-F5344CB8AC3E}">
        <p14:creationId xmlns:p14="http://schemas.microsoft.com/office/powerpoint/2010/main" val="70848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sz="2500">
                <a:solidFill>
                  <a:srgbClr val="E5224E">
                    <a:lumMod val="40000"/>
                    <a:lumOff val="60000"/>
                  </a:srgbClr>
                </a:solidFill>
              </a:rPr>
              <a:t>[</a:t>
            </a:r>
            <a:r>
              <a:rPr lang="es-ES" sz="2500" i="1">
                <a:solidFill>
                  <a:srgbClr val="E5224E">
                    <a:lumMod val="40000"/>
                    <a:lumOff val="60000"/>
                  </a:srgbClr>
                </a:solidFill>
              </a:rPr>
              <a:t>Anti-Rootkit Installation</a:t>
            </a:r>
            <a:r>
              <a:rPr lang="es-ES" sz="2500">
                <a:solidFill>
                  <a:srgbClr val="E5224E">
                    <a:lumMod val="40000"/>
                    <a:lumOff val="60000"/>
                  </a:srgbClr>
                </a:solidFill>
              </a:rPr>
              <a:t>]</a:t>
            </a:r>
          </a:p>
          <a:p>
            <a:pPr lvl="1"/>
            <a:r>
              <a:rPr lang="es-ES" sz="2500">
                <a:solidFill>
                  <a:prstClr val="white"/>
                </a:solidFill>
              </a:rPr>
              <a:t>Driver Signature Enforcement (DSE)</a:t>
            </a:r>
          </a:p>
          <a:p>
            <a:pPr marL="457200" lvl="1" indent="0">
              <a:buNone/>
            </a:pPr>
            <a:r>
              <a:rPr lang="es-ES" sz="2500">
                <a:solidFill>
                  <a:prstClr val="white"/>
                </a:solidFill>
              </a:rPr>
              <a:t>	</a:t>
            </a:r>
            <a:r>
              <a:rPr lang="en-US" sz="2500">
                <a:solidFill>
                  <a:prstClr val="white"/>
                </a:solidFill>
              </a:rPr>
              <a:t>Windows won't run drivers not certified by Microsoft</a:t>
            </a:r>
          </a:p>
          <a:p>
            <a:pPr marL="457200" lvl="1" indent="0">
              <a:buNone/>
            </a:pPr>
            <a:endParaRPr lang="en-US" sz="2800">
              <a:solidFill>
                <a:prstClr val="white"/>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4" name="Picture 3">
            <a:extLst>
              <a:ext uri="{FF2B5EF4-FFF2-40B4-BE49-F238E27FC236}">
                <a16:creationId xmlns:a16="http://schemas.microsoft.com/office/drawing/2014/main" id="{33728FC7-A14B-4FEE-ABD4-87045DF6F208}"/>
              </a:ext>
            </a:extLst>
          </p:cNvPr>
          <p:cNvPicPr>
            <a:picLocks noChangeAspect="1"/>
          </p:cNvPicPr>
          <p:nvPr/>
        </p:nvPicPr>
        <p:blipFill rotWithShape="1">
          <a:blip r:embed="rId3">
            <a:extLst>
              <a:ext uri="{28A0092B-C50C-407E-A947-70E740481C1C}">
                <a14:useLocalDpi xmlns:a14="http://schemas.microsoft.com/office/drawing/2010/main" val="0"/>
              </a:ext>
            </a:extLst>
          </a:blip>
          <a:srcRect b="33985"/>
          <a:stretch/>
        </p:blipFill>
        <p:spPr>
          <a:xfrm>
            <a:off x="2493055" y="3584843"/>
            <a:ext cx="6677770" cy="3003736"/>
          </a:xfrm>
          <a:prstGeom prst="rect">
            <a:avLst/>
          </a:prstGeom>
        </p:spPr>
      </p:pic>
      <p:sp>
        <p:nvSpPr>
          <p:cNvPr id="7" name="Rectangle 6">
            <a:extLst>
              <a:ext uri="{FF2B5EF4-FFF2-40B4-BE49-F238E27FC236}">
                <a16:creationId xmlns:a16="http://schemas.microsoft.com/office/drawing/2014/main" id="{39C9D883-5AEF-45F1-8855-E3C9422E1535}"/>
              </a:ext>
            </a:extLst>
          </p:cNvPr>
          <p:cNvSpPr/>
          <p:nvPr/>
        </p:nvSpPr>
        <p:spPr>
          <a:xfrm>
            <a:off x="2518456" y="5668773"/>
            <a:ext cx="6432238" cy="7508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8B760C-AEE4-4D4D-8756-2899F018830B}"/>
              </a:ext>
            </a:extLst>
          </p:cNvPr>
          <p:cNvSpPr txBox="1"/>
          <p:nvPr/>
        </p:nvSpPr>
        <p:spPr>
          <a:xfrm>
            <a:off x="4180573" y="4206676"/>
            <a:ext cx="340158" cy="461665"/>
          </a:xfrm>
          <a:prstGeom prst="rect">
            <a:avLst/>
          </a:prstGeom>
          <a:noFill/>
        </p:spPr>
        <p:txBody>
          <a:bodyPr wrap="none" rtlCol="0">
            <a:spAutoFit/>
          </a:bodyPr>
          <a:lstStyle/>
          <a:p>
            <a:r>
              <a:rPr lang="en-US" sz="2400" b="1">
                <a:solidFill>
                  <a:schemeClr val="accent1"/>
                </a:solidFill>
                <a:latin typeface="-apple-system"/>
              </a:rPr>
              <a:t>1</a:t>
            </a:r>
          </a:p>
        </p:txBody>
      </p:sp>
      <p:sp>
        <p:nvSpPr>
          <p:cNvPr id="9" name="TextBox 8">
            <a:extLst>
              <a:ext uri="{FF2B5EF4-FFF2-40B4-BE49-F238E27FC236}">
                <a16:creationId xmlns:a16="http://schemas.microsoft.com/office/drawing/2014/main" id="{37B94DFD-967E-4A74-94B6-519F3F2C107C}"/>
              </a:ext>
            </a:extLst>
          </p:cNvPr>
          <p:cNvSpPr txBox="1"/>
          <p:nvPr/>
        </p:nvSpPr>
        <p:spPr>
          <a:xfrm>
            <a:off x="4180573" y="4899323"/>
            <a:ext cx="340158" cy="461665"/>
          </a:xfrm>
          <a:prstGeom prst="rect">
            <a:avLst/>
          </a:prstGeom>
          <a:noFill/>
        </p:spPr>
        <p:txBody>
          <a:bodyPr wrap="none" rtlCol="0">
            <a:spAutoFit/>
          </a:bodyPr>
          <a:lstStyle/>
          <a:p>
            <a:r>
              <a:rPr lang="en-US" sz="2400" b="1">
                <a:solidFill>
                  <a:schemeClr val="accent1"/>
                </a:solidFill>
                <a:latin typeface="-apple-system"/>
              </a:rPr>
              <a:t>2</a:t>
            </a:r>
          </a:p>
        </p:txBody>
      </p:sp>
      <p:pic>
        <p:nvPicPr>
          <p:cNvPr id="8" name="Picture 7">
            <a:extLst>
              <a:ext uri="{FF2B5EF4-FFF2-40B4-BE49-F238E27FC236}">
                <a16:creationId xmlns:a16="http://schemas.microsoft.com/office/drawing/2014/main" id="{64AF0DCE-C823-41E0-91B1-DC7F9F2CB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3055" y="3983519"/>
            <a:ext cx="6367281" cy="2754938"/>
          </a:xfrm>
          <a:prstGeom prst="rect">
            <a:avLst/>
          </a:prstGeom>
          <a:ln>
            <a:noFill/>
          </a:ln>
        </p:spPr>
      </p:pic>
      <p:cxnSp>
        <p:nvCxnSpPr>
          <p:cNvPr id="10" name="Straight Connector 9">
            <a:extLst>
              <a:ext uri="{FF2B5EF4-FFF2-40B4-BE49-F238E27FC236}">
                <a16:creationId xmlns:a16="http://schemas.microsoft.com/office/drawing/2014/main" id="{6B229918-74A7-433B-ADBD-2F9397D7B18F}"/>
              </a:ext>
            </a:extLst>
          </p:cNvPr>
          <p:cNvCxnSpPr/>
          <p:nvPr/>
        </p:nvCxnSpPr>
        <p:spPr>
          <a:xfrm>
            <a:off x="4783756" y="4966698"/>
            <a:ext cx="349397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04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4588933" y="182882"/>
            <a:ext cx="7603066" cy="1293028"/>
          </a:xfrm>
        </p:spPr>
        <p:txBody>
          <a:bodyPr/>
          <a:lstStyle/>
          <a:p>
            <a:pPr algn="ctr"/>
            <a:r>
              <a:rPr lang="es-ES">
                <a:solidFill>
                  <a:schemeClr val="bg1"/>
                </a:solidFill>
              </a:rPr>
              <a:t>Development Environment</a:t>
            </a:r>
            <a:endParaRPr lang="en-US">
              <a:solidFill>
                <a:schemeClr val="bg1"/>
              </a:solidFill>
            </a:endParaRPr>
          </a:p>
        </p:txBody>
      </p:sp>
      <p:pic>
        <p:nvPicPr>
          <p:cNvPr id="8" name="Picture 7">
            <a:extLst>
              <a:ext uri="{FF2B5EF4-FFF2-40B4-BE49-F238E27FC236}">
                <a16:creationId xmlns:a16="http://schemas.microsoft.com/office/drawing/2014/main" id="{54F3F672-B5EF-4AA4-9535-4A4B1851C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2" y="1711262"/>
            <a:ext cx="7389915" cy="4166207"/>
          </a:xfrm>
          <a:prstGeom prst="rect">
            <a:avLst/>
          </a:prstGeom>
          <a:ln w="19050">
            <a:solidFill>
              <a:schemeClr val="accent3">
                <a:lumMod val="60000"/>
                <a:lumOff val="40000"/>
              </a:schemeClr>
            </a:solidFill>
          </a:ln>
        </p:spPr>
      </p:pic>
      <p:sp>
        <p:nvSpPr>
          <p:cNvPr id="9" name="Rectangle 8">
            <a:extLst>
              <a:ext uri="{FF2B5EF4-FFF2-40B4-BE49-F238E27FC236}">
                <a16:creationId xmlns:a16="http://schemas.microsoft.com/office/drawing/2014/main" id="{49392A44-B852-4F2D-976F-45EDF3192B94}"/>
              </a:ext>
            </a:extLst>
          </p:cNvPr>
          <p:cNvSpPr/>
          <p:nvPr/>
        </p:nvSpPr>
        <p:spPr>
          <a:xfrm>
            <a:off x="202519" y="3497646"/>
            <a:ext cx="1944719" cy="2379823"/>
          </a:xfrm>
          <a:prstGeom prst="rect">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BF4C79-A12E-4D76-93C6-BB1A152D9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0332" y="1151421"/>
            <a:ext cx="8604599" cy="832972"/>
          </a:xfrm>
          <a:prstGeom prst="rect">
            <a:avLst/>
          </a:prstGeom>
          <a:ln>
            <a:solidFill>
              <a:schemeClr val="accent3">
                <a:lumMod val="60000"/>
                <a:lumOff val="40000"/>
              </a:schemeClr>
            </a:solidFill>
          </a:ln>
        </p:spPr>
      </p:pic>
      <p:pic>
        <p:nvPicPr>
          <p:cNvPr id="3" name="Picture 2">
            <a:extLst>
              <a:ext uri="{FF2B5EF4-FFF2-40B4-BE49-F238E27FC236}">
                <a16:creationId xmlns:a16="http://schemas.microsoft.com/office/drawing/2014/main" id="{7EFE6B89-663B-4554-8DCC-807D32985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794" y="3080520"/>
            <a:ext cx="5971648" cy="3733935"/>
          </a:xfrm>
          <a:prstGeom prst="rect">
            <a:avLst/>
          </a:prstGeom>
        </p:spPr>
      </p:pic>
      <p:pic>
        <p:nvPicPr>
          <p:cNvPr id="7" name="Picture 6">
            <a:extLst>
              <a:ext uri="{FF2B5EF4-FFF2-40B4-BE49-F238E27FC236}">
                <a16:creationId xmlns:a16="http://schemas.microsoft.com/office/drawing/2014/main" id="{7263040E-306E-4229-A522-C8DDDAC576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1081" y="3355046"/>
            <a:ext cx="1364999" cy="1364999"/>
          </a:xfrm>
          <a:prstGeom prst="rect">
            <a:avLst/>
          </a:prstGeom>
        </p:spPr>
      </p:pic>
    </p:spTree>
    <p:extLst>
      <p:ext uri="{BB962C8B-B14F-4D97-AF65-F5344CB8AC3E}">
        <p14:creationId xmlns:p14="http://schemas.microsoft.com/office/powerpoint/2010/main" val="3499086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Kernel Mode Driver</a:t>
            </a:r>
            <a:endParaRPr lang="en-US">
              <a:solidFill>
                <a:schemeClr val="bg1"/>
              </a:solidFill>
            </a:endParaRPr>
          </a:p>
        </p:txBody>
      </p:sp>
      <p:pic>
        <p:nvPicPr>
          <p:cNvPr id="14" name="Content Placeholder 13">
            <a:extLst>
              <a:ext uri="{FF2B5EF4-FFF2-40B4-BE49-F238E27FC236}">
                <a16:creationId xmlns:a16="http://schemas.microsoft.com/office/drawing/2014/main" id="{2642BA2E-49C5-479D-BEBE-650D8A9231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1032" y="1101780"/>
            <a:ext cx="6409764" cy="5756220"/>
          </a:xfrm>
        </p:spPr>
      </p:pic>
      <p:pic>
        <p:nvPicPr>
          <p:cNvPr id="16" name="Picture 15">
            <a:extLst>
              <a:ext uri="{FF2B5EF4-FFF2-40B4-BE49-F238E27FC236}">
                <a16:creationId xmlns:a16="http://schemas.microsoft.com/office/drawing/2014/main" id="{81ECF2EF-2D17-43B8-B892-82A2F1EFF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26" y="3500718"/>
            <a:ext cx="4668503" cy="3286654"/>
          </a:xfrm>
          <a:prstGeom prst="rect">
            <a:avLst/>
          </a:prstGeom>
        </p:spPr>
      </p:pic>
      <p:pic>
        <p:nvPicPr>
          <p:cNvPr id="18" name="Picture 17">
            <a:extLst>
              <a:ext uri="{FF2B5EF4-FFF2-40B4-BE49-F238E27FC236}">
                <a16:creationId xmlns:a16="http://schemas.microsoft.com/office/drawing/2014/main" id="{5D4F0EDA-E1E7-4198-997B-9DAA481B2142}"/>
              </a:ext>
            </a:extLst>
          </p:cNvPr>
          <p:cNvPicPr>
            <a:picLocks noChangeAspect="1"/>
          </p:cNvPicPr>
          <p:nvPr/>
        </p:nvPicPr>
        <p:blipFill rotWithShape="1">
          <a:blip r:embed="rId5">
            <a:extLst>
              <a:ext uri="{28A0092B-C50C-407E-A947-70E740481C1C}">
                <a14:useLocalDpi xmlns:a14="http://schemas.microsoft.com/office/drawing/2010/main" val="0"/>
              </a:ext>
            </a:extLst>
          </a:blip>
          <a:srcRect t="1233"/>
          <a:stretch/>
        </p:blipFill>
        <p:spPr>
          <a:xfrm>
            <a:off x="437432" y="182882"/>
            <a:ext cx="4776289" cy="3246118"/>
          </a:xfrm>
          <a:prstGeom prst="rect">
            <a:avLst/>
          </a:prstGeom>
        </p:spPr>
      </p:pic>
      <p:sp>
        <p:nvSpPr>
          <p:cNvPr id="2" name="Rectangle 1">
            <a:extLst>
              <a:ext uri="{FF2B5EF4-FFF2-40B4-BE49-F238E27FC236}">
                <a16:creationId xmlns:a16="http://schemas.microsoft.com/office/drawing/2014/main" id="{F9F91A3F-01EB-48AF-90A0-6598B5C08CEE}"/>
              </a:ext>
            </a:extLst>
          </p:cNvPr>
          <p:cNvSpPr/>
          <p:nvPr/>
        </p:nvSpPr>
        <p:spPr>
          <a:xfrm>
            <a:off x="1392767" y="833966"/>
            <a:ext cx="1176866" cy="1227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AEC872-6747-4D7B-B243-CC9C434DFA65}"/>
              </a:ext>
            </a:extLst>
          </p:cNvPr>
          <p:cNvSpPr/>
          <p:nvPr/>
        </p:nvSpPr>
        <p:spPr>
          <a:xfrm>
            <a:off x="1405865" y="2070099"/>
            <a:ext cx="1117202" cy="122767"/>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FE78A0-31A3-48AA-B0B8-7E2F86434925}"/>
              </a:ext>
            </a:extLst>
          </p:cNvPr>
          <p:cNvSpPr/>
          <p:nvPr/>
        </p:nvSpPr>
        <p:spPr>
          <a:xfrm>
            <a:off x="3556397" y="2549525"/>
            <a:ext cx="1214569" cy="189442"/>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C0E46A-6E00-467F-A33D-B75031A22C02}"/>
              </a:ext>
            </a:extLst>
          </p:cNvPr>
          <p:cNvSpPr/>
          <p:nvPr/>
        </p:nvSpPr>
        <p:spPr>
          <a:xfrm>
            <a:off x="3556397" y="2216272"/>
            <a:ext cx="1214569" cy="3142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CA76D2F-02CB-408B-8887-0A050E012625}"/>
              </a:ext>
            </a:extLst>
          </p:cNvPr>
          <p:cNvCxnSpPr>
            <a:cxnSpLocks/>
            <a:stCxn id="2" idx="3"/>
            <a:endCxn id="9" idx="1"/>
          </p:cNvCxnSpPr>
          <p:nvPr/>
        </p:nvCxnSpPr>
        <p:spPr>
          <a:xfrm>
            <a:off x="2569633" y="895350"/>
            <a:ext cx="986764" cy="147802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444C7C-5318-445A-AF2F-BD92B3340438}"/>
              </a:ext>
            </a:extLst>
          </p:cNvPr>
          <p:cNvCxnSpPr>
            <a:cxnSpLocks/>
            <a:stCxn id="7" idx="3"/>
            <a:endCxn id="8" idx="1"/>
          </p:cNvCxnSpPr>
          <p:nvPr/>
        </p:nvCxnSpPr>
        <p:spPr>
          <a:xfrm>
            <a:off x="2523067" y="2131483"/>
            <a:ext cx="1033330" cy="51276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80B8653-B9F5-4D56-982B-BFE41379DEF7}"/>
              </a:ext>
            </a:extLst>
          </p:cNvPr>
          <p:cNvSpPr/>
          <p:nvPr/>
        </p:nvSpPr>
        <p:spPr>
          <a:xfrm>
            <a:off x="437432" y="447041"/>
            <a:ext cx="4617168" cy="210774"/>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F8C6E4-1FBA-439A-BE5A-9125E329F196}"/>
              </a:ext>
            </a:extLst>
          </p:cNvPr>
          <p:cNvSpPr/>
          <p:nvPr/>
        </p:nvSpPr>
        <p:spPr>
          <a:xfrm>
            <a:off x="6096000" y="2035764"/>
            <a:ext cx="2362200" cy="124591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5D513D-0F69-4329-9A95-17F5177375B2}"/>
              </a:ext>
            </a:extLst>
          </p:cNvPr>
          <p:cNvSpPr/>
          <p:nvPr/>
        </p:nvSpPr>
        <p:spPr>
          <a:xfrm>
            <a:off x="6096000" y="3334278"/>
            <a:ext cx="2362200" cy="1832081"/>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044B20D-923C-4E98-96D7-880511C63923}"/>
              </a:ext>
            </a:extLst>
          </p:cNvPr>
          <p:cNvCxnSpPr>
            <a:cxnSpLocks/>
            <a:stCxn id="8" idx="3"/>
            <a:endCxn id="15" idx="1"/>
          </p:cNvCxnSpPr>
          <p:nvPr/>
        </p:nvCxnSpPr>
        <p:spPr>
          <a:xfrm>
            <a:off x="4770966" y="2644246"/>
            <a:ext cx="1325034" cy="160607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7A226D-B500-4151-9A2A-41E76B70AAC4}"/>
              </a:ext>
            </a:extLst>
          </p:cNvPr>
          <p:cNvCxnSpPr>
            <a:cxnSpLocks/>
            <a:stCxn id="9" idx="3"/>
            <a:endCxn id="13" idx="1"/>
          </p:cNvCxnSpPr>
          <p:nvPr/>
        </p:nvCxnSpPr>
        <p:spPr>
          <a:xfrm>
            <a:off x="4770966" y="2373374"/>
            <a:ext cx="1325034" cy="28534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7853AB-3DC5-4F4F-8706-B0C4093F25F1}"/>
              </a:ext>
            </a:extLst>
          </p:cNvPr>
          <p:cNvCxnSpPr>
            <a:cxnSpLocks/>
            <a:endCxn id="14" idx="1"/>
          </p:cNvCxnSpPr>
          <p:nvPr/>
        </p:nvCxnSpPr>
        <p:spPr>
          <a:xfrm flipV="1">
            <a:off x="3556397" y="3979890"/>
            <a:ext cx="1914635" cy="163714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439310-BF5E-4AF3-99AF-790C1349BEDD}"/>
              </a:ext>
            </a:extLst>
          </p:cNvPr>
          <p:cNvCxnSpPr>
            <a:cxnSpLocks/>
          </p:cNvCxnSpPr>
          <p:nvPr/>
        </p:nvCxnSpPr>
        <p:spPr>
          <a:xfrm>
            <a:off x="9228667" y="6201834"/>
            <a:ext cx="677333"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85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Our Malicious Driver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fontScale="85000" lnSpcReduction="20000"/>
          </a:bodyPr>
          <a:lstStyle/>
          <a:p>
            <a:pPr marL="457200" indent="-457200">
              <a:buFont typeface="+mj-lt"/>
              <a:buAutoNum type="arabicPeriod"/>
            </a:pPr>
            <a:r>
              <a:rPr lang="en-US" sz="2600">
                <a:solidFill>
                  <a:schemeClr val="accent2">
                    <a:lumMod val="20000"/>
                    <a:lumOff val="80000"/>
                  </a:schemeClr>
                </a:solidFill>
              </a:rPr>
              <a:t>User Mode - Kernel Mode Communication</a:t>
            </a:r>
            <a:r>
              <a:rPr lang="en-US" sz="2400">
                <a:solidFill>
                  <a:schemeClr val="accent2">
                    <a:lumMod val="20000"/>
                    <a:lumOff val="80000"/>
                  </a:schemeClr>
                </a:solidFill>
              </a:rPr>
              <a:t>			</a:t>
            </a:r>
            <a:r>
              <a:rPr lang="en-US">
                <a:solidFill>
                  <a:schemeClr val="accent2">
                    <a:lumMod val="20000"/>
                    <a:lumOff val="80000"/>
                  </a:schemeClr>
                </a:solidFill>
              </a:rPr>
              <a:t>Toolkit</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Direct Kernel Object Modification</a:t>
            </a:r>
            <a:r>
              <a:rPr lang="en-US" sz="2400">
                <a:solidFill>
                  <a:schemeClr val="accent2">
                    <a:lumMod val="20000"/>
                    <a:lumOff val="80000"/>
                  </a:schemeClr>
                </a:solidFill>
              </a:rPr>
              <a:t>				</a:t>
            </a:r>
            <a:r>
              <a:rPr lang="en-US">
                <a:solidFill>
                  <a:schemeClr val="accent2">
                    <a:lumMod val="20000"/>
                    <a:lumOff val="80000"/>
                  </a:schemeClr>
                </a:solidFill>
              </a:rPr>
              <a:t>Hide Processes</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Keyboard and Mouse Filter</a:t>
            </a:r>
            <a:r>
              <a:rPr lang="en-US" sz="2400">
                <a:solidFill>
                  <a:schemeClr val="accent2">
                    <a:lumMod val="20000"/>
                    <a:lumOff val="80000"/>
                  </a:schemeClr>
                </a:solidFill>
              </a:rPr>
              <a:t>					</a:t>
            </a:r>
            <a:r>
              <a:rPr lang="en-US">
                <a:solidFill>
                  <a:schemeClr val="accent2">
                    <a:lumMod val="20000"/>
                    <a:lumOff val="80000"/>
                  </a:schemeClr>
                </a:solidFill>
              </a:rPr>
              <a:t>Keylogger</a:t>
            </a:r>
          </a:p>
          <a:p>
            <a:pPr marL="457200" indent="-457200">
              <a:buFont typeface="+mj-lt"/>
              <a:buAutoNum type="arabicPeriod"/>
            </a:pPr>
            <a:endParaRPr lang="en-US" sz="26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Filtering Platform</a:t>
            </a:r>
            <a:r>
              <a:rPr lang="en-US" sz="2400">
                <a:solidFill>
                  <a:schemeClr val="accent2">
                    <a:lumMod val="20000"/>
                    <a:lumOff val="80000"/>
                  </a:schemeClr>
                </a:solidFill>
              </a:rPr>
              <a:t>					</a:t>
            </a:r>
            <a:r>
              <a:rPr lang="en-US">
                <a:solidFill>
                  <a:schemeClr val="accent2">
                    <a:lumMod val="20000"/>
                    <a:lumOff val="80000"/>
                  </a:schemeClr>
                </a:solidFill>
              </a:rPr>
              <a:t>Network Control</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Kernel Sockets</a:t>
            </a:r>
            <a:r>
              <a:rPr lang="en-US" sz="2400">
                <a:solidFill>
                  <a:schemeClr val="accent2">
                    <a:lumMod val="20000"/>
                    <a:lumOff val="80000"/>
                  </a:schemeClr>
                </a:solidFill>
              </a:rPr>
              <a:t>					</a:t>
            </a:r>
            <a:r>
              <a:rPr lang="en-US">
                <a:solidFill>
                  <a:schemeClr val="accent2">
                    <a:lumMod val="20000"/>
                    <a:lumOff val="80000"/>
                  </a:schemeClr>
                </a:solidFill>
              </a:rPr>
              <a:t>Network Requests</a:t>
            </a:r>
          </a:p>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r>
              <a:rPr lang="en-US" sz="2800">
                <a:solidFill>
                  <a:schemeClr val="accent2">
                    <a:lumMod val="20000"/>
                    <a:lumOff val="80000"/>
                  </a:schemeClr>
                </a:solidFill>
              </a:rPr>
              <a:t>F</a:t>
            </a:r>
            <a:r>
              <a:rPr lang="en-US" sz="2400">
                <a:solidFill>
                  <a:schemeClr val="accent2">
                    <a:lumMod val="20000"/>
                    <a:lumOff val="80000"/>
                  </a:schemeClr>
                </a:solidFill>
              </a:rPr>
              <a:t>ile System Minifilter Driver</a:t>
            </a:r>
            <a:r>
              <a:rPr lang="en-US" sz="2000">
                <a:solidFill>
                  <a:schemeClr val="accent2">
                    <a:lumMod val="20000"/>
                    <a:lumOff val="80000"/>
                  </a:schemeClr>
                </a:solidFill>
              </a:rPr>
              <a:t>						</a:t>
            </a:r>
            <a:r>
              <a:rPr lang="en-US">
                <a:solidFill>
                  <a:schemeClr val="accent2">
                    <a:lumMod val="20000"/>
                    <a:lumOff val="80000"/>
                  </a:schemeClr>
                </a:solidFill>
              </a:rPr>
              <a:t>Hide Folders</a:t>
            </a:r>
          </a:p>
          <a:p>
            <a:pPr marL="457200" indent="-457200">
              <a:buFont typeface="+mj-lt"/>
              <a:buAutoNum type="arabicPeriod"/>
            </a:pPr>
            <a:endParaRPr lang="en-US">
              <a:solidFill>
                <a:schemeClr val="accent2">
                  <a:lumMod val="20000"/>
                  <a:lumOff val="80000"/>
                </a:schemeClr>
              </a:solidFill>
            </a:endParaRPr>
          </a:p>
        </p:txBody>
      </p:sp>
      <p:sp>
        <p:nvSpPr>
          <p:cNvPr id="2" name="Rectangle 1">
            <a:extLst>
              <a:ext uri="{FF2B5EF4-FFF2-40B4-BE49-F238E27FC236}">
                <a16:creationId xmlns:a16="http://schemas.microsoft.com/office/drawing/2014/main" id="{2B086E1F-F6E7-4928-802B-835AD256245C}"/>
              </a:ext>
            </a:extLst>
          </p:cNvPr>
          <p:cNvSpPr/>
          <p:nvPr/>
        </p:nvSpPr>
        <p:spPr>
          <a:xfrm>
            <a:off x="787077" y="4485832"/>
            <a:ext cx="3310361" cy="338554"/>
          </a:xfrm>
          <a:prstGeom prst="rect">
            <a:avLst/>
          </a:prstGeom>
        </p:spPr>
        <p:txBody>
          <a:bodyPr wrap="square">
            <a:spAutoFit/>
          </a:bodyPr>
          <a:lstStyle/>
          <a:p>
            <a:pPr lvl="1"/>
            <a:r>
              <a:rPr lang="es-ES" sz="1600">
                <a:solidFill>
                  <a:schemeClr val="accent1">
                    <a:lumMod val="60000"/>
                    <a:lumOff val="40000"/>
                  </a:schemeClr>
                </a:solidFill>
              </a:rPr>
              <a:t>fwpmk.h, fwpsk.h, fwpmu.h</a:t>
            </a:r>
          </a:p>
        </p:txBody>
      </p:sp>
      <p:sp>
        <p:nvSpPr>
          <p:cNvPr id="7" name="Rectangle 6">
            <a:extLst>
              <a:ext uri="{FF2B5EF4-FFF2-40B4-BE49-F238E27FC236}">
                <a16:creationId xmlns:a16="http://schemas.microsoft.com/office/drawing/2014/main" id="{82FF70D5-38B5-4542-AB38-BE4129C4BCA4}"/>
              </a:ext>
            </a:extLst>
          </p:cNvPr>
          <p:cNvSpPr/>
          <p:nvPr/>
        </p:nvSpPr>
        <p:spPr>
          <a:xfrm>
            <a:off x="787077" y="5177034"/>
            <a:ext cx="3310361" cy="338554"/>
          </a:xfrm>
          <a:prstGeom prst="rect">
            <a:avLst/>
          </a:prstGeom>
        </p:spPr>
        <p:txBody>
          <a:bodyPr wrap="square">
            <a:spAutoFit/>
          </a:bodyPr>
          <a:lstStyle/>
          <a:p>
            <a:pPr lvl="1"/>
            <a:r>
              <a:rPr lang="es-ES" sz="1600">
                <a:solidFill>
                  <a:schemeClr val="accent1">
                    <a:lumMod val="60000"/>
                    <a:lumOff val="40000"/>
                  </a:schemeClr>
                </a:solidFill>
              </a:rPr>
              <a:t>wsk.h</a:t>
            </a:r>
          </a:p>
        </p:txBody>
      </p:sp>
      <p:sp>
        <p:nvSpPr>
          <p:cNvPr id="8" name="Rectangle 7">
            <a:extLst>
              <a:ext uri="{FF2B5EF4-FFF2-40B4-BE49-F238E27FC236}">
                <a16:creationId xmlns:a16="http://schemas.microsoft.com/office/drawing/2014/main" id="{1ED2EAFD-02C7-40CD-9CCB-BE416A4E0584}"/>
              </a:ext>
            </a:extLst>
          </p:cNvPr>
          <p:cNvSpPr/>
          <p:nvPr/>
        </p:nvSpPr>
        <p:spPr>
          <a:xfrm>
            <a:off x="787076" y="5899052"/>
            <a:ext cx="3310361" cy="338554"/>
          </a:xfrm>
          <a:prstGeom prst="rect">
            <a:avLst/>
          </a:prstGeom>
        </p:spPr>
        <p:txBody>
          <a:bodyPr wrap="square">
            <a:spAutoFit/>
          </a:bodyPr>
          <a:lstStyle/>
          <a:p>
            <a:pPr lvl="1"/>
            <a:r>
              <a:rPr lang="es-ES" sz="1600">
                <a:solidFill>
                  <a:schemeClr val="accent1">
                    <a:lumMod val="60000"/>
                    <a:lumOff val="40000"/>
                  </a:schemeClr>
                </a:solidFill>
              </a:rPr>
              <a:t>fltKernel.h</a:t>
            </a:r>
          </a:p>
        </p:txBody>
      </p:sp>
      <p:sp>
        <p:nvSpPr>
          <p:cNvPr id="9" name="Rectangle 8">
            <a:extLst>
              <a:ext uri="{FF2B5EF4-FFF2-40B4-BE49-F238E27FC236}">
                <a16:creationId xmlns:a16="http://schemas.microsoft.com/office/drawing/2014/main" id="{0D9876DE-2DCF-41CD-9BD1-09C5C7FEEEE8}"/>
              </a:ext>
            </a:extLst>
          </p:cNvPr>
          <p:cNvSpPr/>
          <p:nvPr/>
        </p:nvSpPr>
        <p:spPr>
          <a:xfrm>
            <a:off x="787075" y="381543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0" name="Rectangle 9">
            <a:extLst>
              <a:ext uri="{FF2B5EF4-FFF2-40B4-BE49-F238E27FC236}">
                <a16:creationId xmlns:a16="http://schemas.microsoft.com/office/drawing/2014/main" id="{2033C834-2746-4658-A90C-5ACC7752AC3D}"/>
              </a:ext>
            </a:extLst>
          </p:cNvPr>
          <p:cNvSpPr/>
          <p:nvPr/>
        </p:nvSpPr>
        <p:spPr>
          <a:xfrm>
            <a:off x="787074" y="3117239"/>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1" name="Rectangle 10">
            <a:extLst>
              <a:ext uri="{FF2B5EF4-FFF2-40B4-BE49-F238E27FC236}">
                <a16:creationId xmlns:a16="http://schemas.microsoft.com/office/drawing/2014/main" id="{0B9C23F0-BA52-4E00-9BF1-CECF214D57B3}"/>
              </a:ext>
            </a:extLst>
          </p:cNvPr>
          <p:cNvSpPr/>
          <p:nvPr/>
        </p:nvSpPr>
        <p:spPr>
          <a:xfrm>
            <a:off x="787073" y="240869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2" name="Rectangle 11">
            <a:extLst>
              <a:ext uri="{FF2B5EF4-FFF2-40B4-BE49-F238E27FC236}">
                <a16:creationId xmlns:a16="http://schemas.microsoft.com/office/drawing/2014/main" id="{6BBD2184-8090-41B4-9E49-944A4F2DE21F}"/>
              </a:ext>
            </a:extLst>
          </p:cNvPr>
          <p:cNvSpPr/>
          <p:nvPr/>
        </p:nvSpPr>
        <p:spPr>
          <a:xfrm>
            <a:off x="8508673" y="2408695"/>
            <a:ext cx="3310361" cy="338554"/>
          </a:xfrm>
          <a:prstGeom prst="rect">
            <a:avLst/>
          </a:prstGeom>
        </p:spPr>
        <p:txBody>
          <a:bodyPr wrap="square">
            <a:spAutoFit/>
          </a:bodyPr>
          <a:lstStyle/>
          <a:p>
            <a:pPr lvl="1"/>
            <a:r>
              <a:rPr lang="es-ES" sz="1600">
                <a:solidFill>
                  <a:schemeClr val="accent1">
                    <a:lumMod val="60000"/>
                    <a:lumOff val="40000"/>
                  </a:schemeClr>
                </a:solidFill>
              </a:rPr>
              <a:t>Communication</a:t>
            </a:r>
          </a:p>
        </p:txBody>
      </p:sp>
      <p:sp>
        <p:nvSpPr>
          <p:cNvPr id="13" name="Rectangle 12">
            <a:extLst>
              <a:ext uri="{FF2B5EF4-FFF2-40B4-BE49-F238E27FC236}">
                <a16:creationId xmlns:a16="http://schemas.microsoft.com/office/drawing/2014/main" id="{2B52DE5E-2D31-4B1C-BA4D-9D710F396555}"/>
              </a:ext>
            </a:extLst>
          </p:cNvPr>
          <p:cNvSpPr/>
          <p:nvPr/>
        </p:nvSpPr>
        <p:spPr>
          <a:xfrm>
            <a:off x="8508670" y="3112496"/>
            <a:ext cx="3310361" cy="338554"/>
          </a:xfrm>
          <a:prstGeom prst="rect">
            <a:avLst/>
          </a:prstGeom>
        </p:spPr>
        <p:txBody>
          <a:bodyPr wrap="square">
            <a:spAutoFit/>
          </a:bodyPr>
          <a:lstStyle/>
          <a:p>
            <a:pPr lvl="1"/>
            <a:r>
              <a:rPr lang="es-ES" sz="1600">
                <a:solidFill>
                  <a:schemeClr val="accent1">
                    <a:lumMod val="60000"/>
                    <a:lumOff val="40000"/>
                  </a:schemeClr>
                </a:solidFill>
              </a:rPr>
              <a:t>DKOM</a:t>
            </a:r>
          </a:p>
        </p:txBody>
      </p:sp>
      <p:sp>
        <p:nvSpPr>
          <p:cNvPr id="14" name="Rectangle 13">
            <a:extLst>
              <a:ext uri="{FF2B5EF4-FFF2-40B4-BE49-F238E27FC236}">
                <a16:creationId xmlns:a16="http://schemas.microsoft.com/office/drawing/2014/main" id="{B3D9486E-DE62-4A18-94B9-5FE1E9579AD3}"/>
              </a:ext>
            </a:extLst>
          </p:cNvPr>
          <p:cNvSpPr/>
          <p:nvPr/>
        </p:nvSpPr>
        <p:spPr>
          <a:xfrm>
            <a:off x="8508670" y="3796570"/>
            <a:ext cx="3310361" cy="338554"/>
          </a:xfrm>
          <a:prstGeom prst="rect">
            <a:avLst/>
          </a:prstGeom>
        </p:spPr>
        <p:txBody>
          <a:bodyPr wrap="square">
            <a:spAutoFit/>
          </a:bodyPr>
          <a:lstStyle/>
          <a:p>
            <a:pPr lvl="1"/>
            <a:r>
              <a:rPr lang="es-ES" sz="1600">
                <a:solidFill>
                  <a:schemeClr val="accent1">
                    <a:lumMod val="60000"/>
                    <a:lumOff val="40000"/>
                  </a:schemeClr>
                </a:solidFill>
              </a:rPr>
              <a:t>Keyboard Filter</a:t>
            </a:r>
          </a:p>
        </p:txBody>
      </p:sp>
      <p:sp>
        <p:nvSpPr>
          <p:cNvPr id="15" name="Rectangle 14">
            <a:extLst>
              <a:ext uri="{FF2B5EF4-FFF2-40B4-BE49-F238E27FC236}">
                <a16:creationId xmlns:a16="http://schemas.microsoft.com/office/drawing/2014/main" id="{7D01EAF5-163C-4DCB-82EB-19461E00BDE8}"/>
              </a:ext>
            </a:extLst>
          </p:cNvPr>
          <p:cNvSpPr/>
          <p:nvPr/>
        </p:nvSpPr>
        <p:spPr>
          <a:xfrm>
            <a:off x="8508670" y="5901630"/>
            <a:ext cx="3310361" cy="338554"/>
          </a:xfrm>
          <a:prstGeom prst="rect">
            <a:avLst/>
          </a:prstGeom>
        </p:spPr>
        <p:txBody>
          <a:bodyPr wrap="square">
            <a:spAutoFit/>
          </a:bodyPr>
          <a:lstStyle/>
          <a:p>
            <a:pPr lvl="1"/>
            <a:r>
              <a:rPr lang="es-ES" sz="1600">
                <a:solidFill>
                  <a:schemeClr val="accent1">
                    <a:lumMod val="60000"/>
                    <a:lumOff val="40000"/>
                  </a:schemeClr>
                </a:solidFill>
              </a:rPr>
              <a:t>Minifilter</a:t>
            </a:r>
          </a:p>
        </p:txBody>
      </p:sp>
      <p:sp>
        <p:nvSpPr>
          <p:cNvPr id="16" name="Rectangle 15">
            <a:extLst>
              <a:ext uri="{FF2B5EF4-FFF2-40B4-BE49-F238E27FC236}">
                <a16:creationId xmlns:a16="http://schemas.microsoft.com/office/drawing/2014/main" id="{8D13D574-D981-4769-AF34-2D6BF11E8F00}"/>
              </a:ext>
            </a:extLst>
          </p:cNvPr>
          <p:cNvSpPr/>
          <p:nvPr/>
        </p:nvSpPr>
        <p:spPr>
          <a:xfrm>
            <a:off x="8508670" y="4498315"/>
            <a:ext cx="3310361" cy="338554"/>
          </a:xfrm>
          <a:prstGeom prst="rect">
            <a:avLst/>
          </a:prstGeom>
        </p:spPr>
        <p:txBody>
          <a:bodyPr wrap="square">
            <a:spAutoFit/>
          </a:bodyPr>
          <a:lstStyle/>
          <a:p>
            <a:pPr lvl="1"/>
            <a:r>
              <a:rPr lang="es-ES" sz="1600">
                <a:solidFill>
                  <a:schemeClr val="accent1">
                    <a:lumMod val="60000"/>
                    <a:lumOff val="40000"/>
                  </a:schemeClr>
                </a:solidFill>
              </a:rPr>
              <a:t>WFP</a:t>
            </a:r>
          </a:p>
        </p:txBody>
      </p:sp>
      <p:sp>
        <p:nvSpPr>
          <p:cNvPr id="17" name="Rectangle 16">
            <a:extLst>
              <a:ext uri="{FF2B5EF4-FFF2-40B4-BE49-F238E27FC236}">
                <a16:creationId xmlns:a16="http://schemas.microsoft.com/office/drawing/2014/main" id="{90FBD342-3D0D-4A2D-8485-9BEB7325050B}"/>
              </a:ext>
            </a:extLst>
          </p:cNvPr>
          <p:cNvSpPr/>
          <p:nvPr/>
        </p:nvSpPr>
        <p:spPr>
          <a:xfrm>
            <a:off x="8508670" y="5213092"/>
            <a:ext cx="3310361" cy="338554"/>
          </a:xfrm>
          <a:prstGeom prst="rect">
            <a:avLst/>
          </a:prstGeom>
        </p:spPr>
        <p:txBody>
          <a:bodyPr wrap="square">
            <a:spAutoFit/>
          </a:bodyPr>
          <a:lstStyle/>
          <a:p>
            <a:pPr lvl="1"/>
            <a:r>
              <a:rPr lang="es-ES" sz="1600">
                <a:solidFill>
                  <a:schemeClr val="accent1">
                    <a:lumMod val="60000"/>
                    <a:lumOff val="40000"/>
                  </a:schemeClr>
                </a:solidFill>
              </a:rPr>
              <a:t>WSK</a:t>
            </a:r>
          </a:p>
        </p:txBody>
      </p:sp>
      <p:sp>
        <p:nvSpPr>
          <p:cNvPr id="19" name="Double Wave 18">
            <a:extLst>
              <a:ext uri="{FF2B5EF4-FFF2-40B4-BE49-F238E27FC236}">
                <a16:creationId xmlns:a16="http://schemas.microsoft.com/office/drawing/2014/main" id="{D82713C4-13DA-4E95-85C7-C0F774F65DBE}"/>
              </a:ext>
            </a:extLst>
          </p:cNvPr>
          <p:cNvSpPr/>
          <p:nvPr/>
        </p:nvSpPr>
        <p:spPr>
          <a:xfrm>
            <a:off x="-57366" y="1322413"/>
            <a:ext cx="12306731" cy="5503085"/>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1252721-2CE2-49CA-AA17-E8B88A26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 cy="1828800"/>
          </a:xfrm>
          <a:prstGeom prst="rect">
            <a:avLst/>
          </a:prstGeom>
        </p:spPr>
      </p:pic>
      <p:sp>
        <p:nvSpPr>
          <p:cNvPr id="23" name="TextBox 22">
            <a:extLst>
              <a:ext uri="{FF2B5EF4-FFF2-40B4-BE49-F238E27FC236}">
                <a16:creationId xmlns:a16="http://schemas.microsoft.com/office/drawing/2014/main" id="{D628BED2-33A7-403B-8A27-97366195A188}"/>
              </a:ext>
            </a:extLst>
          </p:cNvPr>
          <p:cNvSpPr txBox="1"/>
          <p:nvPr/>
        </p:nvSpPr>
        <p:spPr>
          <a:xfrm rot="21220342">
            <a:off x="1862628" y="1067108"/>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cxnSp>
        <p:nvCxnSpPr>
          <p:cNvPr id="5" name="Straight Connector 4">
            <a:extLst>
              <a:ext uri="{FF2B5EF4-FFF2-40B4-BE49-F238E27FC236}">
                <a16:creationId xmlns:a16="http://schemas.microsoft.com/office/drawing/2014/main" id="{53A80D59-93C8-44E9-B7AB-5C309F9423C6}"/>
              </a:ext>
            </a:extLst>
          </p:cNvPr>
          <p:cNvCxnSpPr/>
          <p:nvPr/>
        </p:nvCxnSpPr>
        <p:spPr>
          <a:xfrm flipV="1">
            <a:off x="685800" y="5549991"/>
            <a:ext cx="10626365" cy="68385"/>
          </a:xfrm>
          <a:prstGeom prst="line">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9B1DF7-A9BF-496E-92A8-31900BDC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975"/>
            <a:ext cx="12192000" cy="8129626"/>
          </a:xfrm>
          <a:prstGeom prst="rect">
            <a:avLst/>
          </a:prstGeom>
        </p:spPr>
      </p:pic>
    </p:spTree>
    <p:extLst>
      <p:ext uri="{BB962C8B-B14F-4D97-AF65-F5344CB8AC3E}">
        <p14:creationId xmlns:p14="http://schemas.microsoft.com/office/powerpoint/2010/main" val="3671696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Communication</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2500">
                <a:solidFill>
                  <a:schemeClr val="bg1"/>
                </a:solidFill>
              </a:rPr>
              <a:t>“The bridge between user mode and kernel mode:                      IOCTL requests initiate communication, while IRPs manage data exchange and driver actions.”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00B050"/>
            </a:outerShdw>
          </a:effectLst>
        </p:spPr>
      </p:pic>
      <p:sp>
        <p:nvSpPr>
          <p:cNvPr id="29" name="Content Placeholder 2">
            <a:extLst>
              <a:ext uri="{FF2B5EF4-FFF2-40B4-BE49-F238E27FC236}">
                <a16:creationId xmlns:a16="http://schemas.microsoft.com/office/drawing/2014/main" id="{762AE724-42AB-4752-B28A-E17416D3DFC7}"/>
              </a:ext>
            </a:extLst>
          </p:cNvPr>
          <p:cNvSpPr txBox="1">
            <a:spLocks/>
          </p:cNvSpPr>
          <p:nvPr/>
        </p:nvSpPr>
        <p:spPr>
          <a:xfrm>
            <a:off x="3050560" y="4252226"/>
            <a:ext cx="6834738" cy="2459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en-US" sz="1600">
                <a:solidFill>
                  <a:srgbClr val="00F26D"/>
                </a:solidFill>
              </a:rPr>
              <a:t>Via Input/Output Control Codes and Input/Output Request Packets</a:t>
            </a:r>
          </a:p>
          <a:p>
            <a:pPr marL="0" indent="0" algn="just">
              <a:buNone/>
            </a:pPr>
            <a:r>
              <a:rPr lang="en-US" sz="1600">
                <a:solidFill>
                  <a:srgbClr val="FFFF99"/>
                </a:solidFill>
              </a:rPr>
              <a:t>Via Filter Communication Ports</a:t>
            </a:r>
          </a:p>
          <a:p>
            <a:pPr marL="0" indent="0" algn="just">
              <a:buNone/>
            </a:pPr>
            <a:r>
              <a:rPr lang="en-US" sz="1600">
                <a:solidFill>
                  <a:schemeClr val="bg2"/>
                </a:solidFill>
              </a:rPr>
              <a:t>Via Network Requests</a:t>
            </a:r>
          </a:p>
          <a:p>
            <a:pPr marL="0" indent="0" algn="just">
              <a:buNone/>
            </a:pPr>
            <a:r>
              <a:rPr lang="en-US" sz="1600">
                <a:solidFill>
                  <a:schemeClr val="bg2"/>
                </a:solidFill>
              </a:rPr>
              <a:t>Via Shared Memory</a:t>
            </a:r>
          </a:p>
          <a:p>
            <a:pPr marL="0" indent="0" algn="just">
              <a:buNone/>
            </a:pPr>
            <a:r>
              <a:rPr lang="en-US" sz="1600">
                <a:solidFill>
                  <a:schemeClr val="bg2"/>
                </a:solidFill>
              </a:rPr>
              <a:t>Via Registry Keys</a:t>
            </a:r>
          </a:p>
          <a:p>
            <a:pPr marL="0" indent="0" algn="just">
              <a:buNone/>
            </a:pPr>
            <a:r>
              <a:rPr lang="en-US" sz="1600">
                <a:solidFill>
                  <a:schemeClr val="bg2"/>
                </a:solidFill>
              </a:rPr>
              <a:t>Via Files</a:t>
            </a:r>
          </a:p>
          <a:p>
            <a:pPr marL="0" indent="0" algn="just">
              <a:buNone/>
            </a:pPr>
            <a:r>
              <a:rPr lang="en-US" sz="1600">
                <a:solidFill>
                  <a:schemeClr val="bg2"/>
                </a:solidFill>
              </a:rPr>
              <a:t>Via …</a:t>
            </a:r>
          </a:p>
        </p:txBody>
      </p:sp>
      <p:pic>
        <p:nvPicPr>
          <p:cNvPr id="30" name="Picture 29">
            <a:extLst>
              <a:ext uri="{FF2B5EF4-FFF2-40B4-BE49-F238E27FC236}">
                <a16:creationId xmlns:a16="http://schemas.microsoft.com/office/drawing/2014/main" id="{C4C169F0-3D90-4274-8C90-DAE33724B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12834">
            <a:off x="2887878" y="4216233"/>
            <a:ext cx="325360" cy="267345"/>
          </a:xfrm>
          <a:prstGeom prst="rect">
            <a:avLst/>
          </a:prstGeom>
        </p:spPr>
      </p:pic>
      <p:pic>
        <p:nvPicPr>
          <p:cNvPr id="31" name="Picture 30">
            <a:extLst>
              <a:ext uri="{FF2B5EF4-FFF2-40B4-BE49-F238E27FC236}">
                <a16:creationId xmlns:a16="http://schemas.microsoft.com/office/drawing/2014/main" id="{8CC87833-5564-4D9B-9A81-0F2BDD7F9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4623805"/>
            <a:ext cx="275504" cy="275504"/>
          </a:xfrm>
          <a:prstGeom prst="rect">
            <a:avLst/>
          </a:prstGeom>
        </p:spPr>
      </p:pic>
      <p:sp>
        <p:nvSpPr>
          <p:cNvPr id="8" name="Rectangle 7">
            <a:extLst>
              <a:ext uri="{FF2B5EF4-FFF2-40B4-BE49-F238E27FC236}">
                <a16:creationId xmlns:a16="http://schemas.microsoft.com/office/drawing/2014/main" id="{59905C9B-3655-4D36-AE32-10C7BBD8440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1B91622-FB5E-412E-8741-0A72C74AE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4979267"/>
            <a:ext cx="275504" cy="275504"/>
          </a:xfrm>
          <a:prstGeom prst="rect">
            <a:avLst/>
          </a:prstGeom>
        </p:spPr>
      </p:pic>
      <p:pic>
        <p:nvPicPr>
          <p:cNvPr id="38" name="Picture 37">
            <a:extLst>
              <a:ext uri="{FF2B5EF4-FFF2-40B4-BE49-F238E27FC236}">
                <a16:creationId xmlns:a16="http://schemas.microsoft.com/office/drawing/2014/main" id="{B179A7B3-B43B-4F54-9537-3049EDE1A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5331111"/>
            <a:ext cx="275504" cy="275504"/>
          </a:xfrm>
          <a:prstGeom prst="rect">
            <a:avLst/>
          </a:prstGeom>
        </p:spPr>
      </p:pic>
      <p:pic>
        <p:nvPicPr>
          <p:cNvPr id="39" name="Picture 38">
            <a:extLst>
              <a:ext uri="{FF2B5EF4-FFF2-40B4-BE49-F238E27FC236}">
                <a16:creationId xmlns:a16="http://schemas.microsoft.com/office/drawing/2014/main" id="{058B8111-217F-48C1-AC99-0CE3C738D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5682955"/>
            <a:ext cx="275504" cy="275504"/>
          </a:xfrm>
          <a:prstGeom prst="rect">
            <a:avLst/>
          </a:prstGeom>
        </p:spPr>
      </p:pic>
      <p:pic>
        <p:nvPicPr>
          <p:cNvPr id="40" name="Picture 39">
            <a:extLst>
              <a:ext uri="{FF2B5EF4-FFF2-40B4-BE49-F238E27FC236}">
                <a16:creationId xmlns:a16="http://schemas.microsoft.com/office/drawing/2014/main" id="{98E8301E-CAEE-40D9-8063-BD6F32445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6036099"/>
            <a:ext cx="275504" cy="275504"/>
          </a:xfrm>
          <a:prstGeom prst="rect">
            <a:avLst/>
          </a:prstGeom>
        </p:spPr>
      </p:pic>
      <p:pic>
        <p:nvPicPr>
          <p:cNvPr id="41" name="Picture 40">
            <a:extLst>
              <a:ext uri="{FF2B5EF4-FFF2-40B4-BE49-F238E27FC236}">
                <a16:creationId xmlns:a16="http://schemas.microsoft.com/office/drawing/2014/main" id="{E4F1E5A5-9D5B-477F-BF1B-468460FFE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6361543"/>
            <a:ext cx="275504" cy="275504"/>
          </a:xfrm>
          <a:prstGeom prst="rect">
            <a:avLst/>
          </a:prstGeom>
        </p:spPr>
      </p:pic>
      <p:sp>
        <p:nvSpPr>
          <p:cNvPr id="2" name="TextBox 1">
            <a:extLst>
              <a:ext uri="{FF2B5EF4-FFF2-40B4-BE49-F238E27FC236}">
                <a16:creationId xmlns:a16="http://schemas.microsoft.com/office/drawing/2014/main" id="{8FA38D2E-D23C-4F16-80C3-9E6BFCC848F8}"/>
              </a:ext>
            </a:extLst>
          </p:cNvPr>
          <p:cNvSpPr txBox="1"/>
          <p:nvPr/>
        </p:nvSpPr>
        <p:spPr>
          <a:xfrm>
            <a:off x="2236887" y="277091"/>
            <a:ext cx="328936" cy="707886"/>
          </a:xfrm>
          <a:prstGeom prst="rect">
            <a:avLst/>
          </a:prstGeom>
          <a:noFill/>
        </p:spPr>
        <p:txBody>
          <a:bodyPr wrap="none" rtlCol="0">
            <a:spAutoFit/>
          </a:bodyPr>
          <a:lstStyle/>
          <a:p>
            <a:r>
              <a:rPr lang="en-US" sz="4000" b="1">
                <a:solidFill>
                  <a:schemeClr val="bg1"/>
                </a:solidFill>
              </a:rPr>
              <a:t>I</a:t>
            </a:r>
          </a:p>
        </p:txBody>
      </p:sp>
    </p:spTree>
    <p:extLst>
      <p:ext uri="{BB962C8B-B14F-4D97-AF65-F5344CB8AC3E}">
        <p14:creationId xmlns:p14="http://schemas.microsoft.com/office/powerpoint/2010/main" val="3626509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17AD685-477F-4DC4-9A2C-7138457146C8}"/>
              </a:ext>
            </a:extLst>
          </p:cNvPr>
          <p:cNvCxnSpPr>
            <a:cxnSpLocks/>
          </p:cNvCxnSpPr>
          <p:nvPr/>
        </p:nvCxnSpPr>
        <p:spPr>
          <a:xfrm>
            <a:off x="177802" y="2171523"/>
            <a:ext cx="3503061"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DC7F83-B41B-496D-8F38-AB2AA39D1825}"/>
              </a:ext>
            </a:extLst>
          </p:cNvPr>
          <p:cNvSpPr txBox="1"/>
          <p:nvPr/>
        </p:nvSpPr>
        <p:spPr>
          <a:xfrm>
            <a:off x="4715494" y="1448947"/>
            <a:ext cx="1380506" cy="369332"/>
          </a:xfrm>
          <a:prstGeom prst="rect">
            <a:avLst/>
          </a:prstGeom>
          <a:noFill/>
        </p:spPr>
        <p:txBody>
          <a:bodyPr wrap="none" rtlCol="0">
            <a:spAutoFit/>
          </a:bodyPr>
          <a:lstStyle/>
          <a:p>
            <a:r>
              <a:rPr lang="en-US">
                <a:solidFill>
                  <a:schemeClr val="bg1"/>
                </a:solidFill>
              </a:rPr>
              <a:t>User Mode</a:t>
            </a:r>
          </a:p>
        </p:txBody>
      </p:sp>
      <p:sp>
        <p:nvSpPr>
          <p:cNvPr id="10" name="TextBox 9">
            <a:extLst>
              <a:ext uri="{FF2B5EF4-FFF2-40B4-BE49-F238E27FC236}">
                <a16:creationId xmlns:a16="http://schemas.microsoft.com/office/drawing/2014/main" id="{1D87491B-DFF6-45C0-A3C2-20CAE43BFA92}"/>
              </a:ext>
            </a:extLst>
          </p:cNvPr>
          <p:cNvSpPr txBox="1"/>
          <p:nvPr/>
        </p:nvSpPr>
        <p:spPr>
          <a:xfrm>
            <a:off x="142641" y="1808225"/>
            <a:ext cx="3503056" cy="369332"/>
          </a:xfrm>
          <a:prstGeom prst="rect">
            <a:avLst/>
          </a:prstGeom>
          <a:noFill/>
        </p:spPr>
        <p:txBody>
          <a:bodyPr wrap="square" rtlCol="0">
            <a:spAutoFit/>
          </a:bodyPr>
          <a:lstStyle/>
          <a:p>
            <a:pPr algn="ctr"/>
            <a:r>
              <a:rPr lang="en-US">
                <a:solidFill>
                  <a:schemeClr val="bg1"/>
                </a:solidFill>
              </a:rPr>
              <a:t>console_application.exe</a:t>
            </a:r>
          </a:p>
        </p:txBody>
      </p:sp>
      <p:sp>
        <p:nvSpPr>
          <p:cNvPr id="16" name="Rectangle 15">
            <a:extLst>
              <a:ext uri="{FF2B5EF4-FFF2-40B4-BE49-F238E27FC236}">
                <a16:creationId xmlns:a16="http://schemas.microsoft.com/office/drawing/2014/main" id="{D9B763AC-9430-4CAE-9DAD-5570C78A4055}"/>
              </a:ext>
            </a:extLst>
          </p:cNvPr>
          <p:cNvSpPr/>
          <p:nvPr/>
        </p:nvSpPr>
        <p:spPr>
          <a:xfrm>
            <a:off x="177807" y="1762218"/>
            <a:ext cx="3503056" cy="4702067"/>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181D52E-BAF5-4D1A-9380-E2B5C698B1E0}"/>
              </a:ext>
            </a:extLst>
          </p:cNvPr>
          <p:cNvCxnSpPr>
            <a:cxnSpLocks/>
          </p:cNvCxnSpPr>
          <p:nvPr/>
        </p:nvCxnSpPr>
        <p:spPr>
          <a:xfrm>
            <a:off x="8511143" y="2171523"/>
            <a:ext cx="3503025"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D9487F-F3D0-4AF0-AC4C-7AC9547DECA5}"/>
              </a:ext>
            </a:extLst>
          </p:cNvPr>
          <p:cNvSpPr txBox="1"/>
          <p:nvPr/>
        </p:nvSpPr>
        <p:spPr>
          <a:xfrm>
            <a:off x="6102350" y="1444718"/>
            <a:ext cx="1614545" cy="369332"/>
          </a:xfrm>
          <a:prstGeom prst="rect">
            <a:avLst/>
          </a:prstGeom>
          <a:noFill/>
        </p:spPr>
        <p:txBody>
          <a:bodyPr wrap="none" rtlCol="0">
            <a:spAutoFit/>
          </a:bodyPr>
          <a:lstStyle/>
          <a:p>
            <a:r>
              <a:rPr lang="en-US">
                <a:solidFill>
                  <a:schemeClr val="bg1"/>
                </a:solidFill>
              </a:rPr>
              <a:t>Kernel Mode</a:t>
            </a:r>
          </a:p>
        </p:txBody>
      </p:sp>
      <p:sp>
        <p:nvSpPr>
          <p:cNvPr id="24" name="TextBox 23">
            <a:extLst>
              <a:ext uri="{FF2B5EF4-FFF2-40B4-BE49-F238E27FC236}">
                <a16:creationId xmlns:a16="http://schemas.microsoft.com/office/drawing/2014/main" id="{B8563669-61A5-4B4B-8053-C1F11438297A}"/>
              </a:ext>
            </a:extLst>
          </p:cNvPr>
          <p:cNvSpPr txBox="1"/>
          <p:nvPr/>
        </p:nvSpPr>
        <p:spPr>
          <a:xfrm>
            <a:off x="8511131" y="1805364"/>
            <a:ext cx="3503017" cy="369332"/>
          </a:xfrm>
          <a:prstGeom prst="rect">
            <a:avLst/>
          </a:prstGeom>
          <a:noFill/>
        </p:spPr>
        <p:txBody>
          <a:bodyPr wrap="square" rtlCol="0">
            <a:spAutoFit/>
          </a:bodyPr>
          <a:lstStyle/>
          <a:p>
            <a:pPr algn="ctr"/>
            <a:r>
              <a:rPr lang="en-US">
                <a:solidFill>
                  <a:schemeClr val="bg1"/>
                </a:solidFill>
              </a:rPr>
              <a:t>kernel_mode_driver.sys</a:t>
            </a:r>
          </a:p>
        </p:txBody>
      </p:sp>
      <p:sp>
        <p:nvSpPr>
          <p:cNvPr id="25" name="Rectangle 24">
            <a:extLst>
              <a:ext uri="{FF2B5EF4-FFF2-40B4-BE49-F238E27FC236}">
                <a16:creationId xmlns:a16="http://schemas.microsoft.com/office/drawing/2014/main" id="{4355F7D6-8E1C-44AC-8D7A-EF25830D42DF}"/>
              </a:ext>
            </a:extLst>
          </p:cNvPr>
          <p:cNvSpPr/>
          <p:nvPr/>
        </p:nvSpPr>
        <p:spPr>
          <a:xfrm>
            <a:off x="8511137" y="1762218"/>
            <a:ext cx="3503031" cy="4702075"/>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7B08CE93-979A-4F95-A3E8-7881E6EB560B}"/>
              </a:ext>
            </a:extLst>
          </p:cNvPr>
          <p:cNvCxnSpPr>
            <a:cxnSpLocks/>
          </p:cNvCxnSpPr>
          <p:nvPr/>
        </p:nvCxnSpPr>
        <p:spPr>
          <a:xfrm>
            <a:off x="6096000" y="1475910"/>
            <a:ext cx="0" cy="495325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BBFAE2E3-BBF3-4342-8958-F0314A569E28}"/>
              </a:ext>
            </a:extLst>
          </p:cNvPr>
          <p:cNvSpPr>
            <a:spLocks noGrp="1"/>
          </p:cNvSpPr>
          <p:nvPr>
            <p:ph type="title"/>
          </p:nvPr>
        </p:nvSpPr>
        <p:spPr>
          <a:xfrm>
            <a:off x="5159829" y="182882"/>
            <a:ext cx="7032170" cy="1293028"/>
          </a:xfrm>
        </p:spPr>
        <p:txBody>
          <a:bodyPr/>
          <a:lstStyle/>
          <a:p>
            <a:pPr algn="ctr"/>
            <a:r>
              <a:rPr lang="es-ES">
                <a:solidFill>
                  <a:schemeClr val="bg1"/>
                </a:solidFill>
              </a:rPr>
              <a:t>Communication</a:t>
            </a:r>
            <a:endParaRPr lang="en-US">
              <a:solidFill>
                <a:schemeClr val="bg1"/>
              </a:solidFill>
            </a:endParaRPr>
          </a:p>
        </p:txBody>
      </p:sp>
      <p:sp>
        <p:nvSpPr>
          <p:cNvPr id="30" name="TextBox 29">
            <a:extLst>
              <a:ext uri="{FF2B5EF4-FFF2-40B4-BE49-F238E27FC236}">
                <a16:creationId xmlns:a16="http://schemas.microsoft.com/office/drawing/2014/main" id="{2BFD06EA-A0F5-497D-8B40-4B5B22532DA5}"/>
              </a:ext>
            </a:extLst>
          </p:cNvPr>
          <p:cNvSpPr txBox="1"/>
          <p:nvPr/>
        </p:nvSpPr>
        <p:spPr>
          <a:xfrm>
            <a:off x="177802" y="2171523"/>
            <a:ext cx="3503056" cy="1631216"/>
          </a:xfrm>
          <a:prstGeom prst="rect">
            <a:avLst/>
          </a:prstGeom>
          <a:noFill/>
        </p:spPr>
        <p:txBody>
          <a:bodyPr wrap="square" rtlCol="0">
            <a:spAutoFit/>
          </a:bodyPr>
          <a:lstStyle/>
          <a:p>
            <a:r>
              <a:rPr lang="en-US" sz="500">
                <a:solidFill>
                  <a:srgbClr val="6A9955"/>
                </a:solidFill>
                <a:latin typeface="Consolas" panose="020B0609020204030204" pitchFamily="49" charset="0"/>
              </a:rPr>
              <a:t>// -----------------------</a:t>
            </a:r>
            <a:endParaRPr lang="en-US" sz="500">
              <a:solidFill>
                <a:srgbClr val="569CD6"/>
              </a:solidFill>
              <a:latin typeface="Consolas" panose="020B0609020204030204" pitchFamily="49" charset="0"/>
            </a:endParaRPr>
          </a:p>
          <a:p>
            <a:r>
              <a:rPr lang="en-US" sz="500">
                <a:solidFill>
                  <a:srgbClr val="569CD6"/>
                </a:solidFill>
                <a:latin typeface="Consolas" panose="020B0609020204030204" pitchFamily="49" charset="0"/>
              </a:rPr>
              <a:t>#define IOCTL_COMM_0 CTL_CODE(FILE_DEVICE_UNKNOWN, </a:t>
            </a:r>
            <a:r>
              <a:rPr lang="en-US" sz="500">
                <a:solidFill>
                  <a:srgbClr val="B5CEA8"/>
                </a:solidFill>
                <a:latin typeface="Consolas" panose="020B0609020204030204" pitchFamily="49" charset="0"/>
              </a:rPr>
              <a:t>0x800</a:t>
            </a:r>
            <a:r>
              <a:rPr lang="en-US" sz="500">
                <a:solidFill>
                  <a:srgbClr val="569CD6"/>
                </a:solidFill>
                <a:latin typeface="Consolas" panose="020B0609020204030204" pitchFamily="49" charset="0"/>
              </a:rPr>
              <a:t>, METHOD_BUFFERED, FILE_ANY_ACCESS)</a:t>
            </a:r>
            <a:endParaRPr lang="en-US" sz="500">
              <a:solidFill>
                <a:schemeClr val="bg1"/>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pPr lvl="0"/>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hDevice = </a:t>
            </a:r>
            <a:r>
              <a:rPr lang="en-US" sz="600">
                <a:solidFill>
                  <a:schemeClr val="bg1"/>
                </a:solidFill>
                <a:latin typeface="Consolas" panose="020B0609020204030204" pitchFamily="49" charset="0"/>
              </a:rPr>
              <a:t>CreateFile</a:t>
            </a:r>
            <a:r>
              <a:rPr lang="en-US" sz="600">
                <a:solidFill>
                  <a:srgbClr val="D4D4D4"/>
                </a:solidFill>
                <a:latin typeface="Consolas" panose="020B0609020204030204" pitchFamily="49" charset="0"/>
              </a:rPr>
              <a:t>(L</a:t>
            </a:r>
            <a:r>
              <a:rPr lang="en-US" sz="600">
                <a:solidFill>
                  <a:srgbClr val="CE9178"/>
                </a:solidFill>
                <a:latin typeface="Consolas" panose="020B0609020204030204" pitchFamily="49" charset="0"/>
              </a:rPr>
              <a:t>"\\\\.\\MyKernelDriver"</a:t>
            </a:r>
            <a:r>
              <a:rPr lang="en-US" sz="600">
                <a:solidFill>
                  <a:srgbClr val="D4D4D4"/>
                </a:solidFill>
                <a:latin typeface="Consolas" panose="020B0609020204030204" pitchFamily="49" charset="0"/>
              </a:rPr>
              <a:t>, GENERIC_READ | GENERIC_WRITE, ...</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BOOL success = </a:t>
            </a:r>
            <a:r>
              <a:rPr lang="en-US" sz="600">
                <a:solidFill>
                  <a:srgbClr val="FFC000"/>
                </a:solidFill>
                <a:latin typeface="Consolas" panose="020B0609020204030204" pitchFamily="49" charset="0"/>
              </a:rPr>
              <a:t>DeviceIoControl</a:t>
            </a:r>
            <a:r>
              <a:rPr lang="en-US" sz="600">
                <a:solidFill>
                  <a:srgbClr val="D4D4D4"/>
                </a:solidFill>
                <a:latin typeface="Consolas" panose="020B0609020204030204" pitchFamily="49" charset="0"/>
              </a:rPr>
              <a:t>(hDevice,</a:t>
            </a:r>
          </a:p>
          <a:p>
            <a:r>
              <a:rPr lang="en-US" sz="600">
                <a:solidFill>
                  <a:srgbClr val="D4D4D4"/>
                </a:solidFill>
                <a:latin typeface="Consolas" panose="020B0609020204030204" pitchFamily="49" charset="0"/>
              </a:rPr>
              <a:t>		    </a:t>
            </a:r>
            <a:r>
              <a:rPr lang="en-US" sz="600">
                <a:solidFill>
                  <a:srgbClr val="FF0000"/>
                </a:solidFill>
                <a:latin typeface="Consolas" panose="020B0609020204030204" pitchFamily="49" charset="0"/>
              </a:rPr>
              <a:t>1</a:t>
            </a:r>
            <a:r>
              <a:rPr lang="en-US" sz="600">
                <a:solidFill>
                  <a:srgbClr val="D4D4D4"/>
                </a:solidFill>
                <a:latin typeface="Consolas" panose="020B0609020204030204" pitchFamily="49" charset="0"/>
              </a:rPr>
              <a:t> IOCTL_COMM_0,</a:t>
            </a:r>
          </a:p>
          <a:p>
            <a:r>
              <a:rPr lang="en-US" sz="600">
                <a:solidFill>
                  <a:srgbClr val="D4D4D4"/>
                </a:solidFill>
                <a:latin typeface="Consolas" panose="020B0609020204030204" pitchFamily="49" charset="0"/>
              </a:rPr>
              <a:t>		    </a:t>
            </a:r>
            <a:r>
              <a:rPr lang="en-US" sz="600">
                <a:solidFill>
                  <a:srgbClr val="FF0000"/>
                </a:solidFill>
                <a:latin typeface="Consolas" panose="020B0609020204030204" pitchFamily="49" charset="0"/>
              </a:rPr>
              <a:t>2</a:t>
            </a:r>
            <a:r>
              <a:rPr lang="en-US" sz="600">
                <a:solidFill>
                  <a:srgbClr val="D4D4D4"/>
                </a:solidFill>
                <a:latin typeface="Consolas" panose="020B0609020204030204" pitchFamily="49" charset="0"/>
              </a:rPr>
              <a:t> inBuffer, </a:t>
            </a:r>
            <a:r>
              <a:rPr lang="en-US" sz="600">
                <a:solidFill>
                  <a:srgbClr val="569CD6"/>
                </a:solidFill>
                <a:latin typeface="Consolas" panose="020B0609020204030204" pitchFamily="49" charset="0"/>
              </a:rPr>
              <a:t>sizeof</a:t>
            </a:r>
            <a:r>
              <a:rPr lang="en-US" sz="600">
                <a:solidFill>
                  <a:srgbClr val="D4D4D4"/>
                </a:solidFill>
                <a:latin typeface="Consolas" panose="020B0609020204030204" pitchFamily="49" charset="0"/>
              </a:rPr>
              <a:t>(inBuffer),</a:t>
            </a:r>
          </a:p>
          <a:p>
            <a:r>
              <a:rPr lang="en-US" sz="600">
                <a:solidFill>
                  <a:srgbClr val="D4D4D4"/>
                </a:solidFill>
                <a:latin typeface="Consolas" panose="020B0609020204030204" pitchFamily="49" charset="0"/>
              </a:rPr>
              <a:t>		    </a:t>
            </a:r>
            <a:r>
              <a:rPr lang="en-US" sz="600">
                <a:solidFill>
                  <a:srgbClr val="FF0000"/>
                </a:solidFill>
                <a:latin typeface="Consolas" panose="020B0609020204030204" pitchFamily="49" charset="0"/>
              </a:rPr>
              <a:t>3</a:t>
            </a:r>
            <a:r>
              <a:rPr lang="en-US" sz="600">
                <a:solidFill>
                  <a:srgbClr val="D4D4D4"/>
                </a:solidFill>
                <a:latin typeface="Consolas" panose="020B0609020204030204" pitchFamily="49" charset="0"/>
              </a:rPr>
              <a:t> outBuffer, </a:t>
            </a:r>
            <a:r>
              <a:rPr lang="en-US" sz="600">
                <a:solidFill>
                  <a:srgbClr val="569CD6"/>
                </a:solidFill>
                <a:latin typeface="Consolas" panose="020B0609020204030204" pitchFamily="49" charset="0"/>
              </a:rPr>
              <a:t>sizeof</a:t>
            </a:r>
            <a:r>
              <a:rPr lang="en-US" sz="600">
                <a:solidFill>
                  <a:srgbClr val="D4D4D4"/>
                </a:solidFill>
                <a:latin typeface="Consolas" panose="020B0609020204030204" pitchFamily="49" charset="0"/>
              </a:rPr>
              <a:t>(outBuffer),</a:t>
            </a:r>
          </a:p>
          <a:p>
            <a:r>
              <a:rPr lang="en-US" sz="600">
                <a:solidFill>
                  <a:srgbClr val="D4D4D4"/>
                </a:solidFill>
                <a:latin typeface="Consolas" panose="020B0609020204030204" pitchFamily="49" charset="0"/>
              </a:rPr>
              <a:t>		     &amp;bytesReturned, </a:t>
            </a:r>
            <a:r>
              <a:rPr lang="en-US" sz="600">
                <a:solidFill>
                  <a:srgbClr val="569CD6"/>
                </a:solidFill>
                <a:latin typeface="Consolas" panose="020B0609020204030204" pitchFamily="49" charset="0"/>
              </a:rPr>
              <a:t>NULL</a:t>
            </a:r>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p:txBody>
      </p:sp>
      <p:sp>
        <p:nvSpPr>
          <p:cNvPr id="31" name="TextBox 30">
            <a:extLst>
              <a:ext uri="{FF2B5EF4-FFF2-40B4-BE49-F238E27FC236}">
                <a16:creationId xmlns:a16="http://schemas.microsoft.com/office/drawing/2014/main" id="{F96FE733-21E7-45BC-A4BB-1E9EEF11B261}"/>
              </a:ext>
            </a:extLst>
          </p:cNvPr>
          <p:cNvSpPr txBox="1"/>
          <p:nvPr/>
        </p:nvSpPr>
        <p:spPr>
          <a:xfrm>
            <a:off x="8511138" y="2177868"/>
            <a:ext cx="3503030" cy="3954929"/>
          </a:xfrm>
          <a:prstGeom prst="rect">
            <a:avLst/>
          </a:prstGeom>
          <a:noFill/>
        </p:spPr>
        <p:txBody>
          <a:bodyPr wrap="square" rtlCol="0">
            <a:spAutoFit/>
          </a:bodyPr>
          <a:lstStyle/>
          <a:p>
            <a:r>
              <a:rPr lang="en-US" sz="500">
                <a:solidFill>
                  <a:srgbClr val="6A9955"/>
                </a:solidFill>
                <a:latin typeface="Consolas" panose="020B0609020204030204" pitchFamily="49" charset="0"/>
              </a:rPr>
              <a:t>// -----------------------</a:t>
            </a:r>
            <a:endParaRPr lang="en-US" sz="500">
              <a:solidFill>
                <a:srgbClr val="569CD6"/>
              </a:solidFill>
              <a:latin typeface="Consolas" panose="020B0609020204030204" pitchFamily="49" charset="0"/>
            </a:endParaRPr>
          </a:p>
          <a:p>
            <a:r>
              <a:rPr lang="en-US" sz="500">
                <a:solidFill>
                  <a:srgbClr val="569CD6"/>
                </a:solidFill>
                <a:latin typeface="Consolas" panose="020B0609020204030204" pitchFamily="49" charset="0"/>
              </a:rPr>
              <a:t>#define IOCTL_COMM_0 CTL_CODE(FILE_DEVICE_UNKNOWN, </a:t>
            </a:r>
            <a:r>
              <a:rPr lang="en-US" sz="500">
                <a:solidFill>
                  <a:srgbClr val="B5CEA8"/>
                </a:solidFill>
                <a:latin typeface="Consolas" panose="020B0609020204030204" pitchFamily="49" charset="0"/>
              </a:rPr>
              <a:t>0x800</a:t>
            </a:r>
            <a:r>
              <a:rPr lang="en-US" sz="500">
                <a:solidFill>
                  <a:srgbClr val="569CD6"/>
                </a:solidFill>
                <a:latin typeface="Consolas" panose="020B0609020204030204" pitchFamily="49" charset="0"/>
              </a:rPr>
              <a:t>, METHOD_BUFFERED, FILE_ANY_ACCESS)</a:t>
            </a:r>
            <a:endParaRPr lang="en-US" sz="500">
              <a:solidFill>
                <a:schemeClr val="bg1"/>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pPr lvl="0"/>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status = </a:t>
            </a:r>
            <a:r>
              <a:rPr lang="en-US" sz="600">
                <a:solidFill>
                  <a:srgbClr val="FFC000"/>
                </a:solidFill>
                <a:latin typeface="Consolas" panose="020B0609020204030204" pitchFamily="49" charset="0"/>
              </a:rPr>
              <a:t>IoCreateDevice</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status = </a:t>
            </a:r>
            <a:r>
              <a:rPr lang="en-US" sz="600">
                <a:solidFill>
                  <a:srgbClr val="FFC000"/>
                </a:solidFill>
                <a:latin typeface="Consolas" panose="020B0609020204030204" pitchFamily="49" charset="0"/>
              </a:rPr>
              <a:t>IoCreateSymbolicLink</a:t>
            </a:r>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pDriverObject-&gt;MajorFunction[...] = ...;</a:t>
            </a:r>
          </a:p>
          <a:p>
            <a:r>
              <a:rPr lang="en-US" sz="600">
                <a:solidFill>
                  <a:srgbClr val="D4D4D4"/>
                </a:solidFill>
                <a:latin typeface="Consolas" panose="020B0609020204030204" pitchFamily="49" charset="0"/>
              </a:rPr>
              <a:t>pDriverObject-&gt;MajorFunction[</a:t>
            </a:r>
            <a:r>
              <a:rPr lang="en-US" sz="600">
                <a:solidFill>
                  <a:srgbClr val="FFC000"/>
                </a:solidFill>
                <a:latin typeface="Consolas" panose="020B0609020204030204" pitchFamily="49" charset="0"/>
              </a:rPr>
              <a:t>IRP_MJ_DEVICE_CONTROL</a:t>
            </a:r>
            <a:r>
              <a:rPr lang="en-US" sz="600">
                <a:solidFill>
                  <a:srgbClr val="D4D4D4"/>
                </a:solidFill>
                <a:latin typeface="Consolas" panose="020B0609020204030204" pitchFamily="49" charset="0"/>
              </a:rPr>
              <a:t>] = </a:t>
            </a:r>
            <a:r>
              <a:rPr lang="en-US" sz="600">
                <a:solidFill>
                  <a:srgbClr val="FFC000"/>
                </a:solidFill>
                <a:latin typeface="Consolas" panose="020B0609020204030204" pitchFamily="49" charset="0"/>
              </a:rPr>
              <a:t>DriverHandleIOCTLs</a:t>
            </a:r>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chemeClr val="bg1"/>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chemeClr val="bg1"/>
              </a:solidFill>
              <a:latin typeface="Consolas" panose="020B0609020204030204" pitchFamily="49" charset="0"/>
            </a:endParaRPr>
          </a:p>
          <a:p>
            <a:r>
              <a:rPr lang="en-US" sz="600">
                <a:solidFill>
                  <a:srgbClr val="D4D4D4"/>
                </a:solidFill>
                <a:latin typeface="Consolas" panose="020B0609020204030204" pitchFamily="49" charset="0"/>
              </a:rPr>
              <a:t>NTSTATUS</a:t>
            </a:r>
          </a:p>
          <a:p>
            <a:r>
              <a:rPr lang="en-US" sz="600">
                <a:solidFill>
                  <a:srgbClr val="FFC000"/>
                </a:solidFill>
                <a:latin typeface="Consolas" panose="020B0609020204030204" pitchFamily="49" charset="0"/>
              </a:rPr>
              <a:t>DriverHandleIOCTLs</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_In_  PDEVICE_OBJECT  pDeviceObject,</a:t>
            </a:r>
          </a:p>
          <a:p>
            <a:r>
              <a:rPr lang="en-US" sz="600">
                <a:solidFill>
                  <a:srgbClr val="D4D4D4"/>
                </a:solidFill>
                <a:latin typeface="Consolas" panose="020B0609020204030204" pitchFamily="49" charset="0"/>
              </a:rPr>
              <a:t>    _In_  PIRP            pIrp</a:t>
            </a:r>
          </a:p>
          <a:p>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PIO_STACK_LOCATION stack = IoGetCurrentIrpStackLocation(pIrp);</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ULONG controlCode = stack-&gt;Parameters.DeviceIoControl.IoControlCode;</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switch</a:t>
            </a:r>
            <a:r>
              <a:rPr lang="en-US" sz="600">
                <a:solidFill>
                  <a:srgbClr val="D4D4D4"/>
                </a:solidFill>
                <a:latin typeface="Consolas" panose="020B0609020204030204" pitchFamily="49" charset="0"/>
              </a:rPr>
              <a:t> (controlCode)</a:t>
            </a:r>
          </a:p>
          <a:p>
            <a:r>
              <a:rPr lang="en-US" sz="600">
                <a:solidFill>
                  <a:srgbClr val="D4D4D4"/>
                </a:solidFill>
                <a:latin typeface="Consolas" panose="020B0609020204030204" pitchFamily="49" charset="0"/>
              </a:rPr>
              <a:t>    {</a:t>
            </a:r>
          </a:p>
          <a:p>
            <a:endParaRPr lang="en-US" sz="6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case</a:t>
            </a:r>
            <a:r>
              <a:rPr lang="en-US" sz="600">
                <a:solidFill>
                  <a:srgbClr val="D4D4D4"/>
                </a:solidFill>
                <a:latin typeface="Consolas" panose="020B0609020204030204" pitchFamily="49" charset="0"/>
              </a:rPr>
              <a:t> </a:t>
            </a:r>
            <a:r>
              <a:rPr lang="en-US" sz="600">
                <a:solidFill>
                  <a:srgbClr val="FFC000"/>
                </a:solidFill>
                <a:latin typeface="Consolas" panose="020B0609020204030204" pitchFamily="49" charset="0"/>
              </a:rPr>
              <a:t>IOCTL_COMM_0</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a:t>
            </a: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break</a:t>
            </a:r>
            <a:r>
              <a:rPr lang="en-US" sz="600">
                <a:solidFill>
                  <a:srgbClr val="D4D4D4"/>
                </a:solidFill>
                <a:latin typeface="Consolas" panose="020B0609020204030204" pitchFamily="49" charset="0"/>
              </a:rPr>
              <a:t>;</a:t>
            </a:r>
          </a:p>
          <a:p>
            <a:endParaRPr lang="en-US" sz="6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case</a:t>
            </a:r>
            <a:r>
              <a:rPr lang="en-US" sz="600">
                <a:solidFill>
                  <a:srgbClr val="D4D4D4"/>
                </a:solidFill>
                <a:latin typeface="Consolas" panose="020B0609020204030204" pitchFamily="49" charset="0"/>
              </a:rPr>
              <a:t> </a:t>
            </a:r>
            <a:r>
              <a:rPr lang="en-US" sz="600">
                <a:solidFill>
                  <a:srgbClr val="FFC000"/>
                </a:solidFill>
                <a:latin typeface="Consolas" panose="020B0609020204030204" pitchFamily="49" charset="0"/>
              </a:rPr>
              <a:t>IOCTL_COMM_1</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a:t>
            </a: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break</a:t>
            </a:r>
            <a:r>
              <a:rPr lang="en-US" sz="600">
                <a:solidFill>
                  <a:srgbClr val="D4D4D4"/>
                </a:solidFill>
                <a:latin typeface="Consolas" panose="020B0609020204030204" pitchFamily="49" charset="0"/>
              </a:rPr>
              <a:t>;</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pIrp-&gt;IoStatus.Status = STATUS_SUCCESS;</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IoCompleteRequest(pIrp, IO_NO_INCREMENT);</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return</a:t>
            </a:r>
            <a:r>
              <a:rPr lang="en-US" sz="600">
                <a:solidFill>
                  <a:srgbClr val="D4D4D4"/>
                </a:solidFill>
                <a:latin typeface="Consolas" panose="020B0609020204030204" pitchFamily="49" charset="0"/>
              </a:rPr>
              <a:t> STATUS_SUCCESS;</a:t>
            </a:r>
          </a:p>
          <a:p>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p:txBody>
      </p:sp>
      <p:sp>
        <p:nvSpPr>
          <p:cNvPr id="32" name="Rectangle 31">
            <a:extLst>
              <a:ext uri="{FF2B5EF4-FFF2-40B4-BE49-F238E27FC236}">
                <a16:creationId xmlns:a16="http://schemas.microsoft.com/office/drawing/2014/main" id="{344D9AE0-BFF1-4AE5-9497-2640D5E521CF}"/>
              </a:ext>
            </a:extLst>
          </p:cNvPr>
          <p:cNvSpPr/>
          <p:nvPr/>
        </p:nvSpPr>
        <p:spPr>
          <a:xfrm>
            <a:off x="4033599" y="2564156"/>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IRP</a:t>
            </a:r>
          </a:p>
          <a:p>
            <a:pPr lvl="0" algn="ctr"/>
            <a:endParaRPr lang="en-US" sz="800">
              <a:solidFill>
                <a:srgbClr val="FFC000"/>
              </a:solidFill>
              <a:latin typeface="Consolas" panose="020B0609020204030204" pitchFamily="49" charset="0"/>
            </a:endParaRPr>
          </a:p>
          <a:p>
            <a:pPr algn="ctr"/>
            <a:r>
              <a:rPr lang="en-US" sz="800">
                <a:solidFill>
                  <a:srgbClr val="569CD6"/>
                </a:solidFill>
                <a:latin typeface="Consolas" panose="020B0609020204030204" pitchFamily="49" charset="0"/>
              </a:rPr>
              <a:t>typedef</a:t>
            </a:r>
            <a:r>
              <a:rPr lang="en-US" sz="800">
                <a:solidFill>
                  <a:srgbClr val="D4D4D4"/>
                </a:solidFill>
                <a:latin typeface="Consolas" panose="020B0609020204030204" pitchFamily="49" charset="0"/>
              </a:rPr>
              <a:t> </a:t>
            </a:r>
            <a:r>
              <a:rPr lang="en-US" sz="800">
                <a:solidFill>
                  <a:srgbClr val="569CD6"/>
                </a:solidFill>
                <a:latin typeface="Consolas" panose="020B0609020204030204" pitchFamily="49" charset="0"/>
              </a:rPr>
              <a:t>struct</a:t>
            </a:r>
            <a:r>
              <a:rPr lang="en-US" sz="800">
                <a:solidFill>
                  <a:srgbClr val="D4D4D4"/>
                </a:solidFill>
                <a:latin typeface="Consolas" panose="020B0609020204030204" pitchFamily="49" charset="0"/>
              </a:rPr>
              <a:t> _IRP </a:t>
            </a:r>
            <a:r>
              <a:rPr lang="en-US" sz="800">
                <a:solidFill>
                  <a:srgbClr val="B76615"/>
                </a:solidFill>
                <a:latin typeface="Consolas" panose="020B0609020204030204" pitchFamily="49" charset="0"/>
              </a:rPr>
              <a:t>{}</a:t>
            </a:r>
          </a:p>
        </p:txBody>
      </p:sp>
      <p:sp>
        <p:nvSpPr>
          <p:cNvPr id="34" name="Rectangle 33">
            <a:extLst>
              <a:ext uri="{FF2B5EF4-FFF2-40B4-BE49-F238E27FC236}">
                <a16:creationId xmlns:a16="http://schemas.microsoft.com/office/drawing/2014/main" id="{2B404ACE-04D5-4E29-A152-5917A8B57BFC}"/>
              </a:ext>
            </a:extLst>
          </p:cNvPr>
          <p:cNvSpPr/>
          <p:nvPr/>
        </p:nvSpPr>
        <p:spPr>
          <a:xfrm>
            <a:off x="4033599" y="4169651"/>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Simbolic Link</a:t>
            </a:r>
          </a:p>
          <a:p>
            <a:pPr algn="ctr"/>
            <a:endParaRPr lang="en-US" sz="800">
              <a:solidFill>
                <a:srgbClr val="CE9178"/>
              </a:solidFill>
              <a:latin typeface="Consolas" panose="020B0609020204030204" pitchFamily="49" charset="0"/>
            </a:endParaRPr>
          </a:p>
          <a:p>
            <a:pPr algn="ctr"/>
            <a:r>
              <a:rPr lang="en-US" sz="800">
                <a:solidFill>
                  <a:srgbClr val="CE9178"/>
                </a:solidFill>
                <a:latin typeface="Consolas" panose="020B0609020204030204" pitchFamily="49" charset="0"/>
              </a:rPr>
              <a:t>"\\DosDevices\\MyKernelDriver"</a:t>
            </a:r>
            <a:endParaRPr lang="en-US">
              <a:latin typeface="Consolas" panose="020B0609020204030204" pitchFamily="49" charset="0"/>
            </a:endParaRPr>
          </a:p>
        </p:txBody>
      </p:sp>
      <p:sp>
        <p:nvSpPr>
          <p:cNvPr id="35" name="Rectangle 34">
            <a:extLst>
              <a:ext uri="{FF2B5EF4-FFF2-40B4-BE49-F238E27FC236}">
                <a16:creationId xmlns:a16="http://schemas.microsoft.com/office/drawing/2014/main" id="{24D98E04-79D5-4B99-92E2-8590E3EEE1EF}"/>
              </a:ext>
            </a:extLst>
          </p:cNvPr>
          <p:cNvSpPr/>
          <p:nvPr/>
        </p:nvSpPr>
        <p:spPr>
          <a:xfrm>
            <a:off x="6307668" y="4169651"/>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 Object</a:t>
            </a:r>
          </a:p>
          <a:p>
            <a:pPr algn="ctr"/>
            <a:endParaRPr lang="en-US" sz="800">
              <a:solidFill>
                <a:srgbClr val="CE9178"/>
              </a:solidFill>
              <a:latin typeface="Consolas" panose="020B0609020204030204" pitchFamily="49" charset="0"/>
            </a:endParaRPr>
          </a:p>
          <a:p>
            <a:pPr algn="ctr"/>
            <a:r>
              <a:rPr lang="en-US" sz="800">
                <a:solidFill>
                  <a:srgbClr val="CE9178"/>
                </a:solidFill>
                <a:latin typeface="Consolas" panose="020B0609020204030204" pitchFamily="49" charset="0"/>
              </a:rPr>
              <a:t>"\\Device\\MyKernelDriver"</a:t>
            </a:r>
            <a:endParaRPr lang="en-US"/>
          </a:p>
        </p:txBody>
      </p:sp>
      <p:sp>
        <p:nvSpPr>
          <p:cNvPr id="36" name="Rectangle 35">
            <a:extLst>
              <a:ext uri="{FF2B5EF4-FFF2-40B4-BE49-F238E27FC236}">
                <a16:creationId xmlns:a16="http://schemas.microsoft.com/office/drawing/2014/main" id="{08DDE9D1-9B19-4DE1-B49C-6E6D9BE8131A}"/>
              </a:ext>
            </a:extLst>
          </p:cNvPr>
          <p:cNvSpPr/>
          <p:nvPr/>
        </p:nvSpPr>
        <p:spPr>
          <a:xfrm>
            <a:off x="6307668" y="2564156"/>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Handle IRP</a:t>
            </a:r>
          </a:p>
          <a:p>
            <a:pPr algn="ctr"/>
            <a:endParaRPr lang="en-US" sz="800">
              <a:solidFill>
                <a:srgbClr val="FFC000"/>
              </a:solidFill>
              <a:latin typeface="Consolas" panose="020B0609020204030204" pitchFamily="49" charset="0"/>
            </a:endParaRPr>
          </a:p>
          <a:p>
            <a:pPr algn="ctr"/>
            <a:r>
              <a:rPr lang="en-US" sz="800">
                <a:solidFill>
                  <a:srgbClr val="FFC000"/>
                </a:solidFill>
                <a:latin typeface="Consolas" panose="020B0609020204030204" pitchFamily="49" charset="0"/>
              </a:rPr>
              <a:t>IRP_MJ_DEVICE_CONTROL</a:t>
            </a:r>
            <a:endParaRPr lang="en-US"/>
          </a:p>
        </p:txBody>
      </p:sp>
      <p:cxnSp>
        <p:nvCxnSpPr>
          <p:cNvPr id="49" name="Connector: Elbow 48">
            <a:extLst>
              <a:ext uri="{FF2B5EF4-FFF2-40B4-BE49-F238E27FC236}">
                <a16:creationId xmlns:a16="http://schemas.microsoft.com/office/drawing/2014/main" id="{D625B207-C7B7-4BE9-877C-5C17305BD2EB}"/>
              </a:ext>
            </a:extLst>
          </p:cNvPr>
          <p:cNvCxnSpPr>
            <a:cxnSpLocks/>
            <a:stCxn id="16" idx="3"/>
            <a:endCxn id="32" idx="1"/>
          </p:cNvCxnSpPr>
          <p:nvPr/>
        </p:nvCxnSpPr>
        <p:spPr>
          <a:xfrm flipV="1">
            <a:off x="3680863" y="2996578"/>
            <a:ext cx="352736" cy="11166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33F90AA-161D-4A69-9616-2714AD8AB770}"/>
              </a:ext>
            </a:extLst>
          </p:cNvPr>
          <p:cNvCxnSpPr>
            <a:stCxn id="32" idx="2"/>
            <a:endCxn id="34" idx="0"/>
          </p:cNvCxnSpPr>
          <p:nvPr/>
        </p:nvCxnSpPr>
        <p:spPr>
          <a:xfrm>
            <a:off x="4958966"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5F73EFD-4870-4CFE-97B6-2EE8E18C8702}"/>
              </a:ext>
            </a:extLst>
          </p:cNvPr>
          <p:cNvCxnSpPr>
            <a:stCxn id="34" idx="2"/>
            <a:endCxn id="35" idx="2"/>
          </p:cNvCxnSpPr>
          <p:nvPr/>
        </p:nvCxnSpPr>
        <p:spPr>
          <a:xfrm rot="16200000" flipH="1">
            <a:off x="6096000" y="3897460"/>
            <a:ext cx="12700" cy="227406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D800AAF-14B9-4DC7-8F35-110698E8E45F}"/>
              </a:ext>
            </a:extLst>
          </p:cNvPr>
          <p:cNvCxnSpPr>
            <a:stCxn id="35" idx="0"/>
            <a:endCxn id="36" idx="2"/>
          </p:cNvCxnSpPr>
          <p:nvPr/>
        </p:nvCxnSpPr>
        <p:spPr>
          <a:xfrm flipV="1">
            <a:off x="7233035"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D8CA28F-ED88-44BF-8B70-9078B047DD5A}"/>
              </a:ext>
            </a:extLst>
          </p:cNvPr>
          <p:cNvCxnSpPr>
            <a:cxnSpLocks/>
            <a:stCxn id="36" idx="3"/>
            <a:endCxn id="25" idx="1"/>
          </p:cNvCxnSpPr>
          <p:nvPr/>
        </p:nvCxnSpPr>
        <p:spPr>
          <a:xfrm>
            <a:off x="8158402" y="2996578"/>
            <a:ext cx="352735" cy="11166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23BADDB-47AB-4EE2-80CD-AF306001BD29}"/>
              </a:ext>
            </a:extLst>
          </p:cNvPr>
          <p:cNvCxnSpPr>
            <a:cxnSpLocks/>
          </p:cNvCxnSpPr>
          <p:nvPr/>
        </p:nvCxnSpPr>
        <p:spPr>
          <a:xfrm>
            <a:off x="3544097" y="2342014"/>
            <a:ext cx="5003003"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5543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F30BDC-9E8F-4EF7-AD91-8DA06D79F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60504" cy="1860504"/>
          </a:xfrm>
          <a:prstGeom prst="rect">
            <a:avLst/>
          </a:prstGeom>
        </p:spPr>
      </p:pic>
      <p:sp>
        <p:nvSpPr>
          <p:cNvPr id="7" name="Title 1">
            <a:extLst>
              <a:ext uri="{FF2B5EF4-FFF2-40B4-BE49-F238E27FC236}">
                <a16:creationId xmlns:a16="http://schemas.microsoft.com/office/drawing/2014/main" id="{0315F29D-5A01-49EE-87B2-BEF02D7F4451}"/>
              </a:ext>
            </a:extLst>
          </p:cNvPr>
          <p:cNvSpPr>
            <a:spLocks noGrp="1"/>
          </p:cNvSpPr>
          <p:nvPr>
            <p:ph type="title"/>
          </p:nvPr>
        </p:nvSpPr>
        <p:spPr>
          <a:xfrm>
            <a:off x="5159829" y="182882"/>
            <a:ext cx="7032170" cy="1293028"/>
          </a:xfrm>
        </p:spPr>
        <p:txBody>
          <a:bodyPr/>
          <a:lstStyle/>
          <a:p>
            <a:pPr algn="ctr"/>
            <a:r>
              <a:rPr lang="es-ES">
                <a:solidFill>
                  <a:schemeClr val="bg1"/>
                </a:solidFill>
              </a:rPr>
              <a:t>Whoami</a:t>
            </a:r>
            <a:endParaRPr lang="en-US">
              <a:solidFill>
                <a:schemeClr val="bg1"/>
              </a:solidFill>
            </a:endParaRPr>
          </a:p>
        </p:txBody>
      </p:sp>
      <p:sp>
        <p:nvSpPr>
          <p:cNvPr id="12" name="Content Placeholder 2">
            <a:extLst>
              <a:ext uri="{FF2B5EF4-FFF2-40B4-BE49-F238E27FC236}">
                <a16:creationId xmlns:a16="http://schemas.microsoft.com/office/drawing/2014/main" id="{67FED13C-C666-40AD-86A1-CD31BB001194}"/>
              </a:ext>
            </a:extLst>
          </p:cNvPr>
          <p:cNvSpPr txBox="1">
            <a:spLocks/>
          </p:cNvSpPr>
          <p:nvPr/>
        </p:nvSpPr>
        <p:spPr>
          <a:xfrm>
            <a:off x="685799" y="2194560"/>
            <a:ext cx="11018521"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s-ES" sz="2600" b="1">
                <a:solidFill>
                  <a:schemeClr val="bg1"/>
                </a:solidFill>
              </a:rPr>
              <a:t>FRIKI</a:t>
            </a:r>
            <a:r>
              <a:rPr lang="es-ES" sz="2000">
                <a:solidFill>
                  <a:schemeClr val="bg1"/>
                </a:solidFill>
              </a:rPr>
              <a:t> (</a:t>
            </a:r>
            <a:r>
              <a:rPr lang="es-ES" sz="3600" b="1">
                <a:solidFill>
                  <a:schemeClr val="accent2"/>
                </a:solidFill>
              </a:rPr>
              <a:t>F</a:t>
            </a:r>
            <a:r>
              <a:rPr lang="es-ES" sz="2000">
                <a:solidFill>
                  <a:schemeClr val="bg1"/>
                </a:solidFill>
              </a:rPr>
              <a:t>anático de </a:t>
            </a:r>
            <a:r>
              <a:rPr lang="es-ES" sz="3600" b="1">
                <a:solidFill>
                  <a:schemeClr val="accent2"/>
                </a:solidFill>
              </a:rPr>
              <a:t>R</a:t>
            </a:r>
            <a:r>
              <a:rPr lang="es-ES" sz="2000">
                <a:solidFill>
                  <a:schemeClr val="bg1"/>
                </a:solidFill>
              </a:rPr>
              <a:t>evolucionar </a:t>
            </a:r>
            <a:r>
              <a:rPr lang="es-ES" sz="3600" b="1">
                <a:solidFill>
                  <a:schemeClr val="accent2"/>
                </a:solidFill>
              </a:rPr>
              <a:t>I</a:t>
            </a:r>
            <a:r>
              <a:rPr lang="es-ES" sz="2000">
                <a:solidFill>
                  <a:schemeClr val="bg1"/>
                </a:solidFill>
              </a:rPr>
              <a:t>nternamente </a:t>
            </a:r>
            <a:r>
              <a:rPr lang="es-ES" sz="3600" b="1">
                <a:solidFill>
                  <a:schemeClr val="accent2"/>
                </a:solidFill>
              </a:rPr>
              <a:t>K</a:t>
            </a:r>
            <a:r>
              <a:rPr lang="es-ES" sz="2000">
                <a:solidFill>
                  <a:schemeClr val="bg1"/>
                </a:solidFill>
              </a:rPr>
              <a:t>ernels e </a:t>
            </a:r>
            <a:r>
              <a:rPr lang="es-ES" sz="3600" b="1">
                <a:solidFill>
                  <a:schemeClr val="accent2"/>
                </a:solidFill>
              </a:rPr>
              <a:t>I</a:t>
            </a:r>
            <a:r>
              <a:rPr lang="es-ES" sz="2000">
                <a:solidFill>
                  <a:schemeClr val="bg1"/>
                </a:solidFill>
              </a:rPr>
              <a:t>nicios del sistema)</a:t>
            </a:r>
          </a:p>
          <a:p>
            <a:pPr>
              <a:spcBef>
                <a:spcPts val="600"/>
              </a:spcBef>
            </a:pPr>
            <a:endParaRPr lang="es-ES" sz="2000">
              <a:solidFill>
                <a:schemeClr val="bg1"/>
              </a:solidFill>
            </a:endParaRPr>
          </a:p>
          <a:p>
            <a:pPr>
              <a:spcBef>
                <a:spcPts val="600"/>
              </a:spcBef>
            </a:pPr>
            <a:endParaRPr lang="es-ES" sz="2000">
              <a:solidFill>
                <a:schemeClr val="bg1"/>
              </a:solidFill>
            </a:endParaRPr>
          </a:p>
          <a:p>
            <a:r>
              <a:rPr lang="es-ES" sz="2000">
                <a:solidFill>
                  <a:schemeClr val="bg1"/>
                </a:solidFill>
              </a:rPr>
              <a:t>Pastor de ovejas desde los 8 años</a:t>
            </a:r>
          </a:p>
          <a:p>
            <a:pPr>
              <a:spcBef>
                <a:spcPts val="600"/>
              </a:spcBef>
            </a:pPr>
            <a:endParaRPr lang="es-ES" sz="2000">
              <a:solidFill>
                <a:schemeClr val="bg1"/>
              </a:solidFill>
            </a:endParaRPr>
          </a:p>
          <a:p>
            <a:r>
              <a:rPr lang="es-ES" sz="2000">
                <a:solidFill>
                  <a:schemeClr val="bg1"/>
                </a:solidFill>
              </a:rPr>
              <a:t>Me gusta el pulpo, de ahí los Rootkits</a:t>
            </a:r>
          </a:p>
          <a:p>
            <a:pPr marL="0" indent="0">
              <a:spcBef>
                <a:spcPts val="600"/>
              </a:spcBef>
              <a:buNone/>
            </a:pPr>
            <a:endParaRPr lang="es-ES" sz="2000">
              <a:solidFill>
                <a:schemeClr val="bg1"/>
              </a:solidFill>
            </a:endParaRPr>
          </a:p>
          <a:p>
            <a:r>
              <a:rPr lang="es-ES" sz="2000">
                <a:solidFill>
                  <a:schemeClr val="bg1"/>
                </a:solidFill>
              </a:rPr>
              <a:t>Docente en Máster de Análisis de Malware</a:t>
            </a:r>
          </a:p>
        </p:txBody>
      </p:sp>
      <p:pic>
        <p:nvPicPr>
          <p:cNvPr id="5" name="Picture 4">
            <a:extLst>
              <a:ext uri="{FF2B5EF4-FFF2-40B4-BE49-F238E27FC236}">
                <a16:creationId xmlns:a16="http://schemas.microsoft.com/office/drawing/2014/main" id="{AE0F00C5-E015-4870-A2F1-7EF1DD945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5596" y="2971344"/>
            <a:ext cx="2200636" cy="293418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B80F4A8B-B571-490B-B6D7-D303671E51F3}"/>
              </a:ext>
            </a:extLst>
          </p:cNvPr>
          <p:cNvSpPr/>
          <p:nvPr/>
        </p:nvSpPr>
        <p:spPr>
          <a:xfrm>
            <a:off x="6886604" y="6183409"/>
            <a:ext cx="3727302" cy="369332"/>
          </a:xfrm>
          <a:prstGeom prst="rect">
            <a:avLst/>
          </a:prstGeom>
        </p:spPr>
        <p:txBody>
          <a:bodyPr wrap="none">
            <a:spAutoFit/>
          </a:bodyPr>
          <a:lstStyle/>
          <a:p>
            <a:r>
              <a:rPr lang="es-ES">
                <a:solidFill>
                  <a:schemeClr val="bg1"/>
                </a:solidFill>
              </a:rPr>
              <a:t>[</a:t>
            </a:r>
            <a:r>
              <a:rPr lang="es-ES">
                <a:solidFill>
                  <a:schemeClr val="bg1"/>
                </a:solidFill>
                <a:hlinkClick r:id="rId5">
                  <a:extLst>
                    <a:ext uri="{A12FA001-AC4F-418D-AE19-62706E023703}">
                      <ahyp:hlinkClr xmlns:ahyp="http://schemas.microsoft.com/office/drawing/2018/hyperlinkcolor" val="tx"/>
                    </a:ext>
                  </a:extLst>
                </a:hlinkClick>
              </a:rPr>
              <a:t>in/</a:t>
            </a:r>
            <a:r>
              <a:rPr lang="es-ES" noProof="1">
                <a:solidFill>
                  <a:schemeClr val="bg1"/>
                </a:solidFill>
                <a:hlinkClick r:id="rId5">
                  <a:extLst>
                    <a:ext uri="{A12FA001-AC4F-418D-AE19-62706E023703}">
                      <ahyp:hlinkClr xmlns:ahyp="http://schemas.microsoft.com/office/drawing/2018/hyperlinkcolor" val="tx"/>
                    </a:ext>
                  </a:extLst>
                </a:hlinkClick>
              </a:rPr>
              <a:t>vazquez-vazquez-alejandro</a:t>
            </a:r>
            <a:r>
              <a:rPr lang="es-ES">
                <a:solidFill>
                  <a:schemeClr val="bg1"/>
                </a:solidFill>
              </a:rPr>
              <a:t>]</a:t>
            </a:r>
          </a:p>
        </p:txBody>
      </p:sp>
      <p:pic>
        <p:nvPicPr>
          <p:cNvPr id="4" name="Picture 3">
            <a:extLst>
              <a:ext uri="{FF2B5EF4-FFF2-40B4-BE49-F238E27FC236}">
                <a16:creationId xmlns:a16="http://schemas.microsoft.com/office/drawing/2014/main" id="{9E6E901F-FD3A-4982-AD5A-5213998AE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2113" y="2971344"/>
            <a:ext cx="4536285" cy="304219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43662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Proccesses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1286923"/>
          </a:xfrm>
        </p:spPr>
        <p:txBody>
          <a:bodyPr>
            <a:normAutofit/>
          </a:bodyPr>
          <a:lstStyle/>
          <a:p>
            <a:pPr marL="0" indent="0" algn="ctr">
              <a:buNone/>
            </a:pPr>
            <a:r>
              <a:rPr lang="en-US" sz="2500">
                <a:solidFill>
                  <a:schemeClr val="bg1"/>
                </a:solidFill>
              </a:rPr>
              <a:t>“Windows maintains a doubly linked list of active processes in (LIST_ENTRY) EPROCESS-&gt;ActiveProcessLinks. Unlink a process from the chain, and it disappears from user-mode enumeration.”</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B76615"/>
            </a:outerShdw>
          </a:effectLst>
        </p:spPr>
      </p:pic>
      <p:sp>
        <p:nvSpPr>
          <p:cNvPr id="11" name="Rectangle 10">
            <a:extLst>
              <a:ext uri="{FF2B5EF4-FFF2-40B4-BE49-F238E27FC236}">
                <a16:creationId xmlns:a16="http://schemas.microsoft.com/office/drawing/2014/main" id="{E5A1E277-870A-4984-93E6-CF5C61FB7F75}"/>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174A785-D68D-4B7A-B719-1686D7DF9B23}"/>
              </a:ext>
            </a:extLst>
          </p:cNvPr>
          <p:cNvSpPr txBox="1"/>
          <p:nvPr/>
        </p:nvSpPr>
        <p:spPr>
          <a:xfrm>
            <a:off x="2236887" y="277091"/>
            <a:ext cx="473206" cy="707886"/>
          </a:xfrm>
          <a:prstGeom prst="rect">
            <a:avLst/>
          </a:prstGeom>
          <a:noFill/>
        </p:spPr>
        <p:txBody>
          <a:bodyPr wrap="none" rtlCol="0">
            <a:spAutoFit/>
          </a:bodyPr>
          <a:lstStyle/>
          <a:p>
            <a:r>
              <a:rPr lang="en-US" sz="4000" b="1">
                <a:solidFill>
                  <a:schemeClr val="bg1"/>
                </a:solidFill>
              </a:rPr>
              <a:t>II</a:t>
            </a:r>
          </a:p>
        </p:txBody>
      </p:sp>
      <p:sp>
        <p:nvSpPr>
          <p:cNvPr id="52" name="TextBox 51">
            <a:extLst>
              <a:ext uri="{FF2B5EF4-FFF2-40B4-BE49-F238E27FC236}">
                <a16:creationId xmlns:a16="http://schemas.microsoft.com/office/drawing/2014/main" id="{0879FCC6-53F5-449F-AB56-6C843FFF2BEE}"/>
              </a:ext>
            </a:extLst>
          </p:cNvPr>
          <p:cNvSpPr txBox="1"/>
          <p:nvPr/>
        </p:nvSpPr>
        <p:spPr>
          <a:xfrm>
            <a:off x="5348661"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53" name="Rectangle 52">
            <a:extLst>
              <a:ext uri="{FF2B5EF4-FFF2-40B4-BE49-F238E27FC236}">
                <a16:creationId xmlns:a16="http://schemas.microsoft.com/office/drawing/2014/main" id="{7A6C6513-EB40-46FB-A932-9D64982F0A9B}"/>
              </a:ext>
            </a:extLst>
          </p:cNvPr>
          <p:cNvSpPr/>
          <p:nvPr/>
        </p:nvSpPr>
        <p:spPr>
          <a:xfrm>
            <a:off x="5410712"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88B56D1-12D7-481A-8846-8BC4C92CA287}"/>
              </a:ext>
            </a:extLst>
          </p:cNvPr>
          <p:cNvSpPr/>
          <p:nvPr/>
        </p:nvSpPr>
        <p:spPr>
          <a:xfrm>
            <a:off x="6329742"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B1BDD16-7D39-45EE-9810-CD5F426AA45D}"/>
              </a:ext>
            </a:extLst>
          </p:cNvPr>
          <p:cNvSpPr/>
          <p:nvPr/>
        </p:nvSpPr>
        <p:spPr>
          <a:xfrm>
            <a:off x="6329742"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86E697E-7794-4588-97D0-16C90AB5595B}"/>
              </a:ext>
            </a:extLst>
          </p:cNvPr>
          <p:cNvSpPr txBox="1"/>
          <p:nvPr/>
        </p:nvSpPr>
        <p:spPr>
          <a:xfrm>
            <a:off x="6970768"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59" name="Rectangle 58">
            <a:extLst>
              <a:ext uri="{FF2B5EF4-FFF2-40B4-BE49-F238E27FC236}">
                <a16:creationId xmlns:a16="http://schemas.microsoft.com/office/drawing/2014/main" id="{EC2D97E3-6120-4019-BB54-73F8ABDD63D2}"/>
              </a:ext>
            </a:extLst>
          </p:cNvPr>
          <p:cNvSpPr/>
          <p:nvPr/>
        </p:nvSpPr>
        <p:spPr>
          <a:xfrm>
            <a:off x="7032819" y="4585133"/>
            <a:ext cx="1268973" cy="1820465"/>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97D4788-6BE4-4BD6-9ACE-E49C8AF93B52}"/>
              </a:ext>
            </a:extLst>
          </p:cNvPr>
          <p:cNvSpPr/>
          <p:nvPr/>
        </p:nvSpPr>
        <p:spPr>
          <a:xfrm>
            <a:off x="7951849"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DC7DE72-28F1-4CEA-9D06-ED604FF42507}"/>
              </a:ext>
            </a:extLst>
          </p:cNvPr>
          <p:cNvSpPr/>
          <p:nvPr/>
        </p:nvSpPr>
        <p:spPr>
          <a:xfrm>
            <a:off x="7951849"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D13F42B-1183-45B9-AE88-E89EFC08F124}"/>
              </a:ext>
            </a:extLst>
          </p:cNvPr>
          <p:cNvSpPr txBox="1"/>
          <p:nvPr/>
        </p:nvSpPr>
        <p:spPr>
          <a:xfrm>
            <a:off x="3713475"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65" name="Rectangle 64">
            <a:extLst>
              <a:ext uri="{FF2B5EF4-FFF2-40B4-BE49-F238E27FC236}">
                <a16:creationId xmlns:a16="http://schemas.microsoft.com/office/drawing/2014/main" id="{BC5B075A-1048-4998-B379-37DC02537361}"/>
              </a:ext>
            </a:extLst>
          </p:cNvPr>
          <p:cNvSpPr/>
          <p:nvPr/>
        </p:nvSpPr>
        <p:spPr>
          <a:xfrm>
            <a:off x="3775526"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D752C75-7522-48B4-8A6E-FBE3B0A046D1}"/>
              </a:ext>
            </a:extLst>
          </p:cNvPr>
          <p:cNvSpPr/>
          <p:nvPr/>
        </p:nvSpPr>
        <p:spPr>
          <a:xfrm>
            <a:off x="4694556"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73E18FC-3170-4524-8132-170F6CDB97A3}"/>
              </a:ext>
            </a:extLst>
          </p:cNvPr>
          <p:cNvSpPr/>
          <p:nvPr/>
        </p:nvSpPr>
        <p:spPr>
          <a:xfrm>
            <a:off x="4694556"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A50251F4-3917-47C5-84B3-586A2B9F9397}"/>
              </a:ext>
            </a:extLst>
          </p:cNvPr>
          <p:cNvSpPr txBox="1"/>
          <p:nvPr/>
        </p:nvSpPr>
        <p:spPr>
          <a:xfrm>
            <a:off x="8592875"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72" name="Rectangle 71">
            <a:extLst>
              <a:ext uri="{FF2B5EF4-FFF2-40B4-BE49-F238E27FC236}">
                <a16:creationId xmlns:a16="http://schemas.microsoft.com/office/drawing/2014/main" id="{D82EA73F-C303-4762-B4AD-F6641C76D23E}"/>
              </a:ext>
            </a:extLst>
          </p:cNvPr>
          <p:cNvSpPr/>
          <p:nvPr/>
        </p:nvSpPr>
        <p:spPr>
          <a:xfrm>
            <a:off x="8654926"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EF5B3EB-511F-4CF8-B16B-9D18099643DB}"/>
              </a:ext>
            </a:extLst>
          </p:cNvPr>
          <p:cNvSpPr/>
          <p:nvPr/>
        </p:nvSpPr>
        <p:spPr>
          <a:xfrm>
            <a:off x="9573956"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16602D0-8484-4D6A-A356-4B3934FF635C}"/>
              </a:ext>
            </a:extLst>
          </p:cNvPr>
          <p:cNvSpPr/>
          <p:nvPr/>
        </p:nvSpPr>
        <p:spPr>
          <a:xfrm>
            <a:off x="9573956"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EDED2269-2C1F-41BB-BA43-2A76448E1C5A}"/>
              </a:ext>
            </a:extLst>
          </p:cNvPr>
          <p:cNvSpPr txBox="1"/>
          <p:nvPr/>
        </p:nvSpPr>
        <p:spPr>
          <a:xfrm>
            <a:off x="2139493"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76" name="Rectangle 75">
            <a:extLst>
              <a:ext uri="{FF2B5EF4-FFF2-40B4-BE49-F238E27FC236}">
                <a16:creationId xmlns:a16="http://schemas.microsoft.com/office/drawing/2014/main" id="{32C9FF17-AF1B-4B37-A74C-AE14E2C10252}"/>
              </a:ext>
            </a:extLst>
          </p:cNvPr>
          <p:cNvSpPr/>
          <p:nvPr/>
        </p:nvSpPr>
        <p:spPr>
          <a:xfrm>
            <a:off x="2201544"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B3E7FC2-DBCA-4A4F-B887-FC289BD39613}"/>
              </a:ext>
            </a:extLst>
          </p:cNvPr>
          <p:cNvSpPr/>
          <p:nvPr/>
        </p:nvSpPr>
        <p:spPr>
          <a:xfrm>
            <a:off x="3120574"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3682A65-253D-4A7E-8C83-C844D9FC5034}"/>
              </a:ext>
            </a:extLst>
          </p:cNvPr>
          <p:cNvSpPr/>
          <p:nvPr/>
        </p:nvSpPr>
        <p:spPr>
          <a:xfrm>
            <a:off x="3120574"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Connector: Elbow 164">
            <a:extLst>
              <a:ext uri="{FF2B5EF4-FFF2-40B4-BE49-F238E27FC236}">
                <a16:creationId xmlns:a16="http://schemas.microsoft.com/office/drawing/2014/main" id="{77033F4F-8FF2-4DC9-9436-0DF7EE18B4A3}"/>
              </a:ext>
            </a:extLst>
          </p:cNvPr>
          <p:cNvCxnSpPr>
            <a:stCxn id="67" idx="3"/>
            <a:endCxn id="55" idx="0"/>
          </p:cNvCxnSpPr>
          <p:nvPr/>
        </p:nvCxnSpPr>
        <p:spPr>
          <a:xfrm flipV="1">
            <a:off x="4868728" y="5579085"/>
            <a:ext cx="1548100" cy="79829"/>
          </a:xfrm>
          <a:prstGeom prst="bentConnector4">
            <a:avLst>
              <a:gd name="adj1" fmla="val 22928"/>
              <a:gd name="adj2" fmla="val 346590"/>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9" name="Connector: Elbow 168">
            <a:extLst>
              <a:ext uri="{FF2B5EF4-FFF2-40B4-BE49-F238E27FC236}">
                <a16:creationId xmlns:a16="http://schemas.microsoft.com/office/drawing/2014/main" id="{CC4627FB-FA6E-4F2C-B910-98FE9702C4BB}"/>
              </a:ext>
            </a:extLst>
          </p:cNvPr>
          <p:cNvCxnSpPr>
            <a:stCxn id="77" idx="3"/>
            <a:endCxn id="67" idx="0"/>
          </p:cNvCxnSpPr>
          <p:nvPr/>
        </p:nvCxnSpPr>
        <p:spPr>
          <a:xfrm flipV="1">
            <a:off x="3294746" y="5579085"/>
            <a:ext cx="1486896" cy="79829"/>
          </a:xfrm>
          <a:prstGeom prst="bentConnector4">
            <a:avLst>
              <a:gd name="adj1" fmla="val 22089"/>
              <a:gd name="adj2" fmla="val 346590"/>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73" name="Connector: Elbow 172">
            <a:extLst>
              <a:ext uri="{FF2B5EF4-FFF2-40B4-BE49-F238E27FC236}">
                <a16:creationId xmlns:a16="http://schemas.microsoft.com/office/drawing/2014/main" id="{33D3C089-0C85-4227-B6DC-8AD08AD754AB}"/>
              </a:ext>
            </a:extLst>
          </p:cNvPr>
          <p:cNvCxnSpPr>
            <a:stCxn id="55" idx="3"/>
            <a:endCxn id="73" idx="0"/>
          </p:cNvCxnSpPr>
          <p:nvPr/>
        </p:nvCxnSpPr>
        <p:spPr>
          <a:xfrm flipV="1">
            <a:off x="6503914" y="5579085"/>
            <a:ext cx="3157128" cy="79829"/>
          </a:xfrm>
          <a:prstGeom prst="bentConnector4">
            <a:avLst>
              <a:gd name="adj1" fmla="val 11110"/>
              <a:gd name="adj2" fmla="val 34261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1903D0BC-5DC9-4D65-9843-578F4588236E}"/>
              </a:ext>
            </a:extLst>
          </p:cNvPr>
          <p:cNvCxnSpPr>
            <a:stCxn id="73" idx="3"/>
            <a:endCxn id="77" idx="0"/>
          </p:cNvCxnSpPr>
          <p:nvPr/>
        </p:nvCxnSpPr>
        <p:spPr>
          <a:xfrm flipH="1" flipV="1">
            <a:off x="3207660" y="5579085"/>
            <a:ext cx="6540468" cy="79829"/>
          </a:xfrm>
          <a:prstGeom prst="bentConnector4">
            <a:avLst>
              <a:gd name="adj1" fmla="val -5048"/>
              <a:gd name="adj2" fmla="val 1579538"/>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7" name="Connector: Elbow 186">
            <a:extLst>
              <a:ext uri="{FF2B5EF4-FFF2-40B4-BE49-F238E27FC236}">
                <a16:creationId xmlns:a16="http://schemas.microsoft.com/office/drawing/2014/main" id="{A090D484-EC46-497A-A668-4C8C15B568CB}"/>
              </a:ext>
            </a:extLst>
          </p:cNvPr>
          <p:cNvCxnSpPr>
            <a:stCxn id="69" idx="1"/>
            <a:endCxn id="78" idx="2"/>
          </p:cNvCxnSpPr>
          <p:nvPr/>
        </p:nvCxnSpPr>
        <p:spPr>
          <a:xfrm rot="10800000" flipV="1">
            <a:off x="3207660" y="5846525"/>
            <a:ext cx="1486896" cy="79828"/>
          </a:xfrm>
          <a:prstGeom prst="bentConnector4">
            <a:avLst>
              <a:gd name="adj1" fmla="val 71557"/>
              <a:gd name="adj2" fmla="val 386366"/>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1" name="Connector: Elbow 190">
            <a:extLst>
              <a:ext uri="{FF2B5EF4-FFF2-40B4-BE49-F238E27FC236}">
                <a16:creationId xmlns:a16="http://schemas.microsoft.com/office/drawing/2014/main" id="{004B31E9-7AE6-4DAE-B86E-EC7AC8CDB922}"/>
              </a:ext>
            </a:extLst>
          </p:cNvPr>
          <p:cNvCxnSpPr>
            <a:stCxn id="56" idx="1"/>
            <a:endCxn id="69" idx="2"/>
          </p:cNvCxnSpPr>
          <p:nvPr/>
        </p:nvCxnSpPr>
        <p:spPr>
          <a:xfrm rot="10800000" flipV="1">
            <a:off x="4781642" y="5846525"/>
            <a:ext cx="1548100" cy="79828"/>
          </a:xfrm>
          <a:prstGeom prst="bentConnector4">
            <a:avLst>
              <a:gd name="adj1" fmla="val 71251"/>
              <a:gd name="adj2" fmla="val 386366"/>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6" name="Connector: Elbow 195">
            <a:extLst>
              <a:ext uri="{FF2B5EF4-FFF2-40B4-BE49-F238E27FC236}">
                <a16:creationId xmlns:a16="http://schemas.microsoft.com/office/drawing/2014/main" id="{02D06F97-F874-46DC-A5BC-B6478307C0A1}"/>
              </a:ext>
            </a:extLst>
          </p:cNvPr>
          <p:cNvCxnSpPr>
            <a:stCxn id="74" idx="1"/>
            <a:endCxn id="56" idx="2"/>
          </p:cNvCxnSpPr>
          <p:nvPr/>
        </p:nvCxnSpPr>
        <p:spPr>
          <a:xfrm rot="10800000" flipV="1">
            <a:off x="6416828" y="5846525"/>
            <a:ext cx="3157128" cy="79828"/>
          </a:xfrm>
          <a:prstGeom prst="bentConnector4">
            <a:avLst>
              <a:gd name="adj1" fmla="val 34139"/>
              <a:gd name="adj2" fmla="val 386366"/>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C367F0C4-DFF9-464F-BE15-3A0663B9F47D}"/>
              </a:ext>
            </a:extLst>
          </p:cNvPr>
          <p:cNvCxnSpPr>
            <a:stCxn id="78" idx="1"/>
            <a:endCxn id="74" idx="2"/>
          </p:cNvCxnSpPr>
          <p:nvPr/>
        </p:nvCxnSpPr>
        <p:spPr>
          <a:xfrm rot="10800000" flipH="1" flipV="1">
            <a:off x="3120574" y="5846525"/>
            <a:ext cx="6540468" cy="79828"/>
          </a:xfrm>
          <a:prstGeom prst="bentConnector4">
            <a:avLst>
              <a:gd name="adj1" fmla="val -3495"/>
              <a:gd name="adj2" fmla="val 879551"/>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2" name="Connector: Elbow 201">
            <a:extLst>
              <a:ext uri="{FF2B5EF4-FFF2-40B4-BE49-F238E27FC236}">
                <a16:creationId xmlns:a16="http://schemas.microsoft.com/office/drawing/2014/main" id="{56EE29DC-CBE6-4169-A738-D6AA8385B7D9}"/>
              </a:ext>
            </a:extLst>
          </p:cNvPr>
          <p:cNvCxnSpPr>
            <a:stCxn id="60" idx="3"/>
            <a:endCxn id="60" idx="0"/>
          </p:cNvCxnSpPr>
          <p:nvPr/>
        </p:nvCxnSpPr>
        <p:spPr>
          <a:xfrm flipH="1" flipV="1">
            <a:off x="8038935" y="5579085"/>
            <a:ext cx="87086" cy="79829"/>
          </a:xfrm>
          <a:prstGeom prst="bentConnector4">
            <a:avLst>
              <a:gd name="adj1" fmla="val -77777"/>
              <a:gd name="adj2" fmla="val 253786"/>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3D55A951-8621-44E4-8014-E8067BCC66E1}"/>
              </a:ext>
            </a:extLst>
          </p:cNvPr>
          <p:cNvCxnSpPr>
            <a:stCxn id="61" idx="1"/>
            <a:endCxn id="60" idx="1"/>
          </p:cNvCxnSpPr>
          <p:nvPr/>
        </p:nvCxnSpPr>
        <p:spPr>
          <a:xfrm rot="10800000">
            <a:off x="7951849" y="5658915"/>
            <a:ext cx="12700" cy="187611"/>
          </a:xfrm>
          <a:prstGeom prst="bentConnector3">
            <a:avLst>
              <a:gd name="adj1" fmla="val 1266669"/>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34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Keylogger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800">
                <a:solidFill>
                  <a:schemeClr val="bg1"/>
                </a:solidFill>
              </a:rPr>
              <a:t>“Keystroke interception in kernel mode: The Windows keyboard driver stack routes all keystrokes through a device object called \Device\KeyboardClass0. By attaching a driver to this device and registering a CompletionRoutine, we can capture raw keystroke data before it propagates to user-mode applications like text editors or browsers.”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FFC000"/>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17477" cy="707886"/>
          </a:xfrm>
          <a:prstGeom prst="rect">
            <a:avLst/>
          </a:prstGeom>
          <a:noFill/>
        </p:spPr>
        <p:txBody>
          <a:bodyPr wrap="none" rtlCol="0">
            <a:spAutoFit/>
          </a:bodyPr>
          <a:lstStyle/>
          <a:p>
            <a:r>
              <a:rPr lang="en-US" sz="4000" b="1">
                <a:solidFill>
                  <a:schemeClr val="bg1"/>
                </a:solidFill>
              </a:rPr>
              <a:t>III</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2ADC2A-7D32-4D2F-A6CF-4744D30460AF}"/>
              </a:ext>
            </a:extLst>
          </p:cNvPr>
          <p:cNvSpPr/>
          <p:nvPr/>
        </p:nvSpPr>
        <p:spPr>
          <a:xfrm>
            <a:off x="1881805" y="4194892"/>
            <a:ext cx="2581977" cy="916118"/>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Class Driver</a:t>
            </a:r>
          </a:p>
          <a:p>
            <a:pPr algn="ctr"/>
            <a:r>
              <a:rPr lang="en-US" sz="1400"/>
              <a:t>(kbdclass.sys)</a:t>
            </a:r>
          </a:p>
          <a:p>
            <a:pPr algn="ctr"/>
            <a:r>
              <a:rPr lang="en-US" sz="1400">
                <a:solidFill>
                  <a:srgbClr val="FFFF00"/>
                </a:solidFill>
              </a:rPr>
              <a:t>\Device\KeyboardClass0</a:t>
            </a:r>
          </a:p>
        </p:txBody>
      </p:sp>
      <p:sp>
        <p:nvSpPr>
          <p:cNvPr id="34" name="Rectangle 33">
            <a:extLst>
              <a:ext uri="{FF2B5EF4-FFF2-40B4-BE49-F238E27FC236}">
                <a16:creationId xmlns:a16="http://schemas.microsoft.com/office/drawing/2014/main" id="{8D1DEFED-B272-4EA9-83D2-373C1B28D91D}"/>
              </a:ext>
            </a:extLst>
          </p:cNvPr>
          <p:cNvSpPr/>
          <p:nvPr/>
        </p:nvSpPr>
        <p:spPr>
          <a:xfrm>
            <a:off x="7728220" y="4194892"/>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Port Driver</a:t>
            </a:r>
          </a:p>
          <a:p>
            <a:pPr algn="ctr"/>
            <a:r>
              <a:rPr lang="en-US" sz="1400"/>
              <a:t>(i8042prt.sys)</a:t>
            </a:r>
          </a:p>
        </p:txBody>
      </p:sp>
      <p:sp>
        <p:nvSpPr>
          <p:cNvPr id="36" name="Rectangle 35">
            <a:extLst>
              <a:ext uri="{FF2B5EF4-FFF2-40B4-BE49-F238E27FC236}">
                <a16:creationId xmlns:a16="http://schemas.microsoft.com/office/drawing/2014/main" id="{B68F0A98-F6B2-4234-AD15-7BAEB9B7001B}"/>
              </a:ext>
            </a:extLst>
          </p:cNvPr>
          <p:cNvSpPr/>
          <p:nvPr/>
        </p:nvSpPr>
        <p:spPr>
          <a:xfrm>
            <a:off x="7728218" y="5999296"/>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Physical Keyboard</a:t>
            </a:r>
          </a:p>
        </p:txBody>
      </p:sp>
      <p:sp>
        <p:nvSpPr>
          <p:cNvPr id="37" name="Rectangle 36">
            <a:extLst>
              <a:ext uri="{FF2B5EF4-FFF2-40B4-BE49-F238E27FC236}">
                <a16:creationId xmlns:a16="http://schemas.microsoft.com/office/drawing/2014/main" id="{1FD1944C-002E-4BE4-BD23-CD3D5CD84425}"/>
              </a:ext>
            </a:extLst>
          </p:cNvPr>
          <p:cNvSpPr/>
          <p:nvPr/>
        </p:nvSpPr>
        <p:spPr>
          <a:xfrm>
            <a:off x="5007141" y="5008288"/>
            <a:ext cx="2581977" cy="56140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Keylogger Driver</a:t>
            </a:r>
          </a:p>
          <a:p>
            <a:pPr algn="ctr"/>
            <a:r>
              <a:rPr lang="en-US" sz="1400">
                <a:solidFill>
                  <a:srgbClr val="FFFF00"/>
                </a:solidFill>
              </a:rPr>
              <a:t>\Device\My Keylogger</a:t>
            </a:r>
          </a:p>
        </p:txBody>
      </p:sp>
      <p:sp>
        <p:nvSpPr>
          <p:cNvPr id="38" name="Rectangle 37">
            <a:extLst>
              <a:ext uri="{FF2B5EF4-FFF2-40B4-BE49-F238E27FC236}">
                <a16:creationId xmlns:a16="http://schemas.microsoft.com/office/drawing/2014/main" id="{FEE64605-96B4-46FB-9A02-2A16E0C6216E}"/>
              </a:ext>
            </a:extLst>
          </p:cNvPr>
          <p:cNvSpPr/>
          <p:nvPr/>
        </p:nvSpPr>
        <p:spPr>
          <a:xfrm>
            <a:off x="4805011" y="4474989"/>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Filter Drivers</a:t>
            </a:r>
          </a:p>
          <a:p>
            <a:pPr algn="ctr"/>
            <a:r>
              <a:rPr lang="en-US" sz="1400"/>
              <a:t>(Optional 1..N)</a:t>
            </a:r>
          </a:p>
        </p:txBody>
      </p:sp>
      <p:sp>
        <p:nvSpPr>
          <p:cNvPr id="40" name="TextBox 39">
            <a:extLst>
              <a:ext uri="{FF2B5EF4-FFF2-40B4-BE49-F238E27FC236}">
                <a16:creationId xmlns:a16="http://schemas.microsoft.com/office/drawing/2014/main" id="{58D51012-5AFF-4633-AC5D-08DD19C2FEF9}"/>
              </a:ext>
            </a:extLst>
          </p:cNvPr>
          <p:cNvSpPr txBox="1"/>
          <p:nvPr/>
        </p:nvSpPr>
        <p:spPr>
          <a:xfrm>
            <a:off x="4878258" y="5584968"/>
            <a:ext cx="2783481" cy="600164"/>
          </a:xfrm>
          <a:prstGeom prst="rect">
            <a:avLst/>
          </a:prstGeom>
          <a:noFill/>
        </p:spPr>
        <p:txBody>
          <a:bodyPr wrap="square" rtlCol="0">
            <a:spAutoFit/>
          </a:bodyPr>
          <a:lstStyle/>
          <a:p>
            <a:pPr algn="just"/>
            <a:r>
              <a:rPr lang="en-US" sz="1100">
                <a:solidFill>
                  <a:schemeClr val="bg1"/>
                </a:solidFill>
              </a:rPr>
              <a:t>Attached to intercept IRP_MJ_READ requests and set a CompletionRoutine  to capture keystroke data.</a:t>
            </a:r>
          </a:p>
        </p:txBody>
      </p:sp>
      <p:sp>
        <p:nvSpPr>
          <p:cNvPr id="69" name="Rectangle 68">
            <a:extLst>
              <a:ext uri="{FF2B5EF4-FFF2-40B4-BE49-F238E27FC236}">
                <a16:creationId xmlns:a16="http://schemas.microsoft.com/office/drawing/2014/main" id="{D3A7B6C9-D058-4F48-B7F5-445CB39F795B}"/>
              </a:ext>
            </a:extLst>
          </p:cNvPr>
          <p:cNvSpPr/>
          <p:nvPr/>
        </p:nvSpPr>
        <p:spPr>
          <a:xfrm>
            <a:off x="1881805" y="5999296"/>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User Mode</a:t>
            </a:r>
          </a:p>
        </p:txBody>
      </p:sp>
      <p:cxnSp>
        <p:nvCxnSpPr>
          <p:cNvPr id="89" name="Straight Arrow Connector 88">
            <a:extLst>
              <a:ext uri="{FF2B5EF4-FFF2-40B4-BE49-F238E27FC236}">
                <a16:creationId xmlns:a16="http://schemas.microsoft.com/office/drawing/2014/main" id="{5E2382DD-1829-4069-B98B-725D699BFF25}"/>
              </a:ext>
            </a:extLst>
          </p:cNvPr>
          <p:cNvCxnSpPr>
            <a:cxnSpLocks/>
            <a:stCxn id="4" idx="2"/>
            <a:endCxn id="69" idx="0"/>
          </p:cNvCxnSpPr>
          <p:nvPr/>
        </p:nvCxnSpPr>
        <p:spPr>
          <a:xfrm>
            <a:off x="3172794" y="5111010"/>
            <a:ext cx="0" cy="88828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CB74A8D-6DDF-4560-8428-01604C245792}"/>
              </a:ext>
            </a:extLst>
          </p:cNvPr>
          <p:cNvCxnSpPr>
            <a:stCxn id="36" idx="0"/>
            <a:endCxn id="34" idx="2"/>
          </p:cNvCxnSpPr>
          <p:nvPr/>
        </p:nvCxnSpPr>
        <p:spPr>
          <a:xfrm flipV="1">
            <a:off x="9019207" y="4756292"/>
            <a:ext cx="2" cy="124300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FD4CDBDB-ADC4-43D4-8FD7-619F71B5A143}"/>
              </a:ext>
            </a:extLst>
          </p:cNvPr>
          <p:cNvCxnSpPr>
            <a:cxnSpLocks/>
            <a:endCxn id="38" idx="3"/>
          </p:cNvCxnSpPr>
          <p:nvPr/>
        </p:nvCxnSpPr>
        <p:spPr>
          <a:xfrm rot="10800000" flipV="1">
            <a:off x="7386988" y="4507897"/>
            <a:ext cx="341232" cy="247792"/>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6BF617D7-3D64-4DD5-BC87-6DA9AEEDD2F4}"/>
              </a:ext>
            </a:extLst>
          </p:cNvPr>
          <p:cNvCxnSpPr>
            <a:cxnSpLocks/>
            <a:stCxn id="38" idx="1"/>
            <a:endCxn id="4" idx="3"/>
          </p:cNvCxnSpPr>
          <p:nvPr/>
        </p:nvCxnSpPr>
        <p:spPr>
          <a:xfrm rot="10800000">
            <a:off x="4463783" y="4652951"/>
            <a:ext cx="341229" cy="102738"/>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235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Network Control</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1697835"/>
          </a:xfrm>
        </p:spPr>
        <p:txBody>
          <a:bodyPr>
            <a:normAutofit/>
          </a:bodyPr>
          <a:lstStyle/>
          <a:p>
            <a:pPr marL="0" indent="0" algn="ctr">
              <a:buNone/>
            </a:pPr>
            <a:r>
              <a:rPr lang="en-US" sz="1700">
                <a:solidFill>
                  <a:schemeClr val="bg1"/>
                </a:solidFill>
              </a:rPr>
              <a:t>“Windows Filtering Platform (WFP) allows real-time inspection and control of network connections. By attaching filters (static rules applied at specific layers of the network stack to identify traffic based on attributes like IPs or ports) and callouts (custom drivers that execute dynamic logic on flagged traffic), it’s possible to classify traffic based on metadata such as the remote IP address and the associated process. Traffic that matches specific rules can be blocked, logged, or modified, enabling comprehensive network security policies.”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00B0F0"/>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IV</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1EF85AA-0EBA-49BB-A466-5387A84FE08F}"/>
              </a:ext>
            </a:extLst>
          </p:cNvPr>
          <p:cNvSpPr/>
          <p:nvPr/>
        </p:nvSpPr>
        <p:spPr>
          <a:xfrm>
            <a:off x="1868841" y="4458461"/>
            <a:ext cx="1119892" cy="185734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Network Stack</a:t>
            </a:r>
          </a:p>
        </p:txBody>
      </p:sp>
      <p:sp>
        <p:nvSpPr>
          <p:cNvPr id="9" name="Rectangle 8">
            <a:extLst>
              <a:ext uri="{FF2B5EF4-FFF2-40B4-BE49-F238E27FC236}">
                <a16:creationId xmlns:a16="http://schemas.microsoft.com/office/drawing/2014/main" id="{BEF1E3B4-7DA7-4AAF-B8B5-6F25D282ED4E}"/>
              </a:ext>
            </a:extLst>
          </p:cNvPr>
          <p:cNvSpPr/>
          <p:nvPr/>
        </p:nvSpPr>
        <p:spPr>
          <a:xfrm>
            <a:off x="3383801" y="4838494"/>
            <a:ext cx="982133" cy="109728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Filter Engine</a:t>
            </a:r>
          </a:p>
        </p:txBody>
      </p:sp>
      <p:sp>
        <p:nvSpPr>
          <p:cNvPr id="10" name="Rectangle 9">
            <a:extLst>
              <a:ext uri="{FF2B5EF4-FFF2-40B4-BE49-F238E27FC236}">
                <a16:creationId xmlns:a16="http://schemas.microsoft.com/office/drawing/2014/main" id="{3E6EDB7C-9B4D-4820-9CAD-BF95758CBB04}"/>
              </a:ext>
            </a:extLst>
          </p:cNvPr>
          <p:cNvSpPr/>
          <p:nvPr/>
        </p:nvSpPr>
        <p:spPr>
          <a:xfrm>
            <a:off x="4933952" y="4618732"/>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F</a:t>
            </a:r>
          </a:p>
        </p:txBody>
      </p:sp>
      <p:sp>
        <p:nvSpPr>
          <p:cNvPr id="11" name="Rectangle 10">
            <a:extLst>
              <a:ext uri="{FF2B5EF4-FFF2-40B4-BE49-F238E27FC236}">
                <a16:creationId xmlns:a16="http://schemas.microsoft.com/office/drawing/2014/main" id="{45AAE6FD-1EA3-499D-A6BE-C44413FD7AF3}"/>
              </a:ext>
            </a:extLst>
          </p:cNvPr>
          <p:cNvSpPr/>
          <p:nvPr/>
        </p:nvSpPr>
        <p:spPr>
          <a:xfrm>
            <a:off x="6823810" y="4300870"/>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1</a:t>
            </a:r>
          </a:p>
        </p:txBody>
      </p:sp>
      <p:sp>
        <p:nvSpPr>
          <p:cNvPr id="12" name="Rectangle 11">
            <a:extLst>
              <a:ext uri="{FF2B5EF4-FFF2-40B4-BE49-F238E27FC236}">
                <a16:creationId xmlns:a16="http://schemas.microsoft.com/office/drawing/2014/main" id="{9B711F2A-13EC-4D02-B654-473AC52283F5}"/>
              </a:ext>
            </a:extLst>
          </p:cNvPr>
          <p:cNvSpPr/>
          <p:nvPr/>
        </p:nvSpPr>
        <p:spPr>
          <a:xfrm>
            <a:off x="7043728" y="4558253"/>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13" name="Rectangle 12">
            <a:extLst>
              <a:ext uri="{FF2B5EF4-FFF2-40B4-BE49-F238E27FC236}">
                <a16:creationId xmlns:a16="http://schemas.microsoft.com/office/drawing/2014/main" id="{A4114A2D-6D16-4A32-8C40-78746352F17E}"/>
              </a:ext>
            </a:extLst>
          </p:cNvPr>
          <p:cNvSpPr/>
          <p:nvPr/>
        </p:nvSpPr>
        <p:spPr>
          <a:xfrm>
            <a:off x="8925045" y="4248599"/>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A</a:t>
            </a:r>
          </a:p>
        </p:txBody>
      </p:sp>
      <p:sp>
        <p:nvSpPr>
          <p:cNvPr id="14" name="Rectangle 13">
            <a:extLst>
              <a:ext uri="{FF2B5EF4-FFF2-40B4-BE49-F238E27FC236}">
                <a16:creationId xmlns:a16="http://schemas.microsoft.com/office/drawing/2014/main" id="{8E5831FE-83D4-4DC9-8236-7A825CF4F97E}"/>
              </a:ext>
            </a:extLst>
          </p:cNvPr>
          <p:cNvSpPr/>
          <p:nvPr/>
        </p:nvSpPr>
        <p:spPr>
          <a:xfrm>
            <a:off x="9136372" y="4051245"/>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1" name="Rectangle 20">
            <a:extLst>
              <a:ext uri="{FF2B5EF4-FFF2-40B4-BE49-F238E27FC236}">
                <a16:creationId xmlns:a16="http://schemas.microsoft.com/office/drawing/2014/main" id="{A9A2163F-C071-4883-BD53-D74FFAAC9372}"/>
              </a:ext>
            </a:extLst>
          </p:cNvPr>
          <p:cNvSpPr/>
          <p:nvPr/>
        </p:nvSpPr>
        <p:spPr>
          <a:xfrm>
            <a:off x="8925045" y="4802582"/>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B</a:t>
            </a:r>
          </a:p>
        </p:txBody>
      </p:sp>
      <p:sp>
        <p:nvSpPr>
          <p:cNvPr id="22" name="Rectangle 21">
            <a:extLst>
              <a:ext uri="{FF2B5EF4-FFF2-40B4-BE49-F238E27FC236}">
                <a16:creationId xmlns:a16="http://schemas.microsoft.com/office/drawing/2014/main" id="{DD7F22FD-53DF-4FF3-80DA-5DE137C2A7E0}"/>
              </a:ext>
            </a:extLst>
          </p:cNvPr>
          <p:cNvSpPr/>
          <p:nvPr/>
        </p:nvSpPr>
        <p:spPr>
          <a:xfrm>
            <a:off x="9136372" y="4605228"/>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5" name="Rectangle 24">
            <a:extLst>
              <a:ext uri="{FF2B5EF4-FFF2-40B4-BE49-F238E27FC236}">
                <a16:creationId xmlns:a16="http://schemas.microsoft.com/office/drawing/2014/main" id="{A2D36D03-257B-4975-AD25-32279F7D0930}"/>
              </a:ext>
            </a:extLst>
          </p:cNvPr>
          <p:cNvSpPr/>
          <p:nvPr/>
        </p:nvSpPr>
        <p:spPr>
          <a:xfrm>
            <a:off x="8925045" y="5350776"/>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C</a:t>
            </a:r>
          </a:p>
        </p:txBody>
      </p:sp>
      <p:sp>
        <p:nvSpPr>
          <p:cNvPr id="26" name="Rectangle 25">
            <a:extLst>
              <a:ext uri="{FF2B5EF4-FFF2-40B4-BE49-F238E27FC236}">
                <a16:creationId xmlns:a16="http://schemas.microsoft.com/office/drawing/2014/main" id="{B65D5A7F-85E3-4AC5-9611-BA82CAECA7EF}"/>
              </a:ext>
            </a:extLst>
          </p:cNvPr>
          <p:cNvSpPr/>
          <p:nvPr/>
        </p:nvSpPr>
        <p:spPr>
          <a:xfrm>
            <a:off x="9136372" y="5153422"/>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7" name="Rectangle 26">
            <a:extLst>
              <a:ext uri="{FF2B5EF4-FFF2-40B4-BE49-F238E27FC236}">
                <a16:creationId xmlns:a16="http://schemas.microsoft.com/office/drawing/2014/main" id="{6C9CF45C-1E73-4C4A-B5E4-821AA78A46F8}"/>
              </a:ext>
            </a:extLst>
          </p:cNvPr>
          <p:cNvSpPr/>
          <p:nvPr/>
        </p:nvSpPr>
        <p:spPr>
          <a:xfrm>
            <a:off x="8925045" y="5914270"/>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D</a:t>
            </a:r>
          </a:p>
        </p:txBody>
      </p:sp>
      <p:sp>
        <p:nvSpPr>
          <p:cNvPr id="28" name="Rectangle 27">
            <a:extLst>
              <a:ext uri="{FF2B5EF4-FFF2-40B4-BE49-F238E27FC236}">
                <a16:creationId xmlns:a16="http://schemas.microsoft.com/office/drawing/2014/main" id="{51A08EE3-94E4-4BC5-9EE9-0282D2F558B5}"/>
              </a:ext>
            </a:extLst>
          </p:cNvPr>
          <p:cNvSpPr/>
          <p:nvPr/>
        </p:nvSpPr>
        <p:spPr>
          <a:xfrm>
            <a:off x="9136372" y="5716916"/>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9" name="Rectangle 28">
            <a:extLst>
              <a:ext uri="{FF2B5EF4-FFF2-40B4-BE49-F238E27FC236}">
                <a16:creationId xmlns:a16="http://schemas.microsoft.com/office/drawing/2014/main" id="{8FC19708-9D8F-4D6D-8C8E-AB19E8F12B87}"/>
              </a:ext>
            </a:extLst>
          </p:cNvPr>
          <p:cNvSpPr/>
          <p:nvPr/>
        </p:nvSpPr>
        <p:spPr>
          <a:xfrm>
            <a:off x="8925045" y="6459102"/>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E</a:t>
            </a:r>
          </a:p>
        </p:txBody>
      </p:sp>
      <p:sp>
        <p:nvSpPr>
          <p:cNvPr id="30" name="Rectangle 29">
            <a:extLst>
              <a:ext uri="{FF2B5EF4-FFF2-40B4-BE49-F238E27FC236}">
                <a16:creationId xmlns:a16="http://schemas.microsoft.com/office/drawing/2014/main" id="{654EE474-983E-45B5-92AB-E44507F21284}"/>
              </a:ext>
            </a:extLst>
          </p:cNvPr>
          <p:cNvSpPr/>
          <p:nvPr/>
        </p:nvSpPr>
        <p:spPr>
          <a:xfrm>
            <a:off x="9136372" y="6261748"/>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cxnSp>
        <p:nvCxnSpPr>
          <p:cNvPr id="34" name="Straight Arrow Connector 33">
            <a:extLst>
              <a:ext uri="{FF2B5EF4-FFF2-40B4-BE49-F238E27FC236}">
                <a16:creationId xmlns:a16="http://schemas.microsoft.com/office/drawing/2014/main" id="{7312A8B3-7EF9-44EC-B61C-65DEE16D7D90}"/>
              </a:ext>
            </a:extLst>
          </p:cNvPr>
          <p:cNvCxnSpPr>
            <a:cxnSpLocks/>
            <a:stCxn id="2" idx="3"/>
            <a:endCxn id="9" idx="1"/>
          </p:cNvCxnSpPr>
          <p:nvPr/>
        </p:nvCxnSpPr>
        <p:spPr>
          <a:xfrm flipV="1">
            <a:off x="2988733" y="5387134"/>
            <a:ext cx="395068" cy="1"/>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557DA244-F92F-4FF5-B9E4-E8D05A5D77E4}"/>
              </a:ext>
            </a:extLst>
          </p:cNvPr>
          <p:cNvSpPr/>
          <p:nvPr/>
        </p:nvSpPr>
        <p:spPr>
          <a:xfrm>
            <a:off x="6823810" y="5129751"/>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2</a:t>
            </a:r>
          </a:p>
        </p:txBody>
      </p:sp>
      <p:sp>
        <p:nvSpPr>
          <p:cNvPr id="39" name="Rectangle 38">
            <a:extLst>
              <a:ext uri="{FF2B5EF4-FFF2-40B4-BE49-F238E27FC236}">
                <a16:creationId xmlns:a16="http://schemas.microsoft.com/office/drawing/2014/main" id="{32BCFEFD-6410-4917-BB8C-597032B5085B}"/>
              </a:ext>
            </a:extLst>
          </p:cNvPr>
          <p:cNvSpPr/>
          <p:nvPr/>
        </p:nvSpPr>
        <p:spPr>
          <a:xfrm>
            <a:off x="7043728" y="5387134"/>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40" name="Rectangle 39">
            <a:extLst>
              <a:ext uri="{FF2B5EF4-FFF2-40B4-BE49-F238E27FC236}">
                <a16:creationId xmlns:a16="http://schemas.microsoft.com/office/drawing/2014/main" id="{C00F8715-65E8-4874-BC39-9355A012358F}"/>
              </a:ext>
            </a:extLst>
          </p:cNvPr>
          <p:cNvSpPr/>
          <p:nvPr/>
        </p:nvSpPr>
        <p:spPr>
          <a:xfrm>
            <a:off x="6823810" y="5943343"/>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3</a:t>
            </a:r>
          </a:p>
        </p:txBody>
      </p:sp>
      <p:sp>
        <p:nvSpPr>
          <p:cNvPr id="41" name="Rectangle 40">
            <a:extLst>
              <a:ext uri="{FF2B5EF4-FFF2-40B4-BE49-F238E27FC236}">
                <a16:creationId xmlns:a16="http://schemas.microsoft.com/office/drawing/2014/main" id="{37ACE15E-3DEA-470A-9225-E8D4E8B6D498}"/>
              </a:ext>
            </a:extLst>
          </p:cNvPr>
          <p:cNvSpPr/>
          <p:nvPr/>
        </p:nvSpPr>
        <p:spPr>
          <a:xfrm>
            <a:off x="7043728" y="6200730"/>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42" name="Rectangle 41">
            <a:extLst>
              <a:ext uri="{FF2B5EF4-FFF2-40B4-BE49-F238E27FC236}">
                <a16:creationId xmlns:a16="http://schemas.microsoft.com/office/drawing/2014/main" id="{31AD70A0-3AB4-416E-B668-ED967597185B}"/>
              </a:ext>
            </a:extLst>
          </p:cNvPr>
          <p:cNvSpPr/>
          <p:nvPr/>
        </p:nvSpPr>
        <p:spPr>
          <a:xfrm>
            <a:off x="4934157" y="5252235"/>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G</a:t>
            </a:r>
          </a:p>
        </p:txBody>
      </p:sp>
      <p:sp>
        <p:nvSpPr>
          <p:cNvPr id="43" name="Rectangle 42">
            <a:extLst>
              <a:ext uri="{FF2B5EF4-FFF2-40B4-BE49-F238E27FC236}">
                <a16:creationId xmlns:a16="http://schemas.microsoft.com/office/drawing/2014/main" id="{BC80876B-D1D1-4723-916D-4F4E643A6C2A}"/>
              </a:ext>
            </a:extLst>
          </p:cNvPr>
          <p:cNvSpPr/>
          <p:nvPr/>
        </p:nvSpPr>
        <p:spPr>
          <a:xfrm>
            <a:off x="4933952" y="5882991"/>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H</a:t>
            </a:r>
          </a:p>
        </p:txBody>
      </p:sp>
      <p:cxnSp>
        <p:nvCxnSpPr>
          <p:cNvPr id="45" name="Connector: Curved 44">
            <a:extLst>
              <a:ext uri="{FF2B5EF4-FFF2-40B4-BE49-F238E27FC236}">
                <a16:creationId xmlns:a16="http://schemas.microsoft.com/office/drawing/2014/main" id="{A44783E1-96A5-4E42-9B46-602BFBC551E1}"/>
              </a:ext>
            </a:extLst>
          </p:cNvPr>
          <p:cNvCxnSpPr>
            <a:stCxn id="9" idx="3"/>
            <a:endCxn id="10" idx="1"/>
          </p:cNvCxnSpPr>
          <p:nvPr/>
        </p:nvCxnSpPr>
        <p:spPr>
          <a:xfrm flipV="1">
            <a:off x="4365934" y="4756378"/>
            <a:ext cx="568018" cy="630756"/>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nector: Curved 46">
            <a:extLst>
              <a:ext uri="{FF2B5EF4-FFF2-40B4-BE49-F238E27FC236}">
                <a16:creationId xmlns:a16="http://schemas.microsoft.com/office/drawing/2014/main" id="{CCA3E965-6275-41F4-A461-8351AE625EDC}"/>
              </a:ext>
            </a:extLst>
          </p:cNvPr>
          <p:cNvCxnSpPr>
            <a:stCxn id="9" idx="3"/>
            <a:endCxn id="43" idx="1"/>
          </p:cNvCxnSpPr>
          <p:nvPr/>
        </p:nvCxnSpPr>
        <p:spPr>
          <a:xfrm>
            <a:off x="4365934" y="5387134"/>
            <a:ext cx="568018" cy="633503"/>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2008DE80-D9E2-4FD4-AC7F-759121BA7B45}"/>
              </a:ext>
            </a:extLst>
          </p:cNvPr>
          <p:cNvCxnSpPr>
            <a:stCxn id="9" idx="3"/>
            <a:endCxn id="42" idx="1"/>
          </p:cNvCxnSpPr>
          <p:nvPr/>
        </p:nvCxnSpPr>
        <p:spPr>
          <a:xfrm>
            <a:off x="4365934" y="5387134"/>
            <a:ext cx="568223" cy="2747"/>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DF0A2B05-08ED-40D1-B2AE-C844F0807528}"/>
              </a:ext>
            </a:extLst>
          </p:cNvPr>
          <p:cNvCxnSpPr>
            <a:stCxn id="11" idx="1"/>
            <a:endCxn id="10" idx="3"/>
          </p:cNvCxnSpPr>
          <p:nvPr/>
        </p:nvCxnSpPr>
        <p:spPr>
          <a:xfrm flipH="1">
            <a:off x="6156340" y="4438516"/>
            <a:ext cx="667470" cy="31786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2D998885-8A5F-470B-83F1-CF5CC972A296}"/>
              </a:ext>
            </a:extLst>
          </p:cNvPr>
          <p:cNvCxnSpPr>
            <a:stCxn id="11" idx="1"/>
            <a:endCxn id="42" idx="3"/>
          </p:cNvCxnSpPr>
          <p:nvPr/>
        </p:nvCxnSpPr>
        <p:spPr>
          <a:xfrm flipH="1">
            <a:off x="6156545" y="4438516"/>
            <a:ext cx="667265" cy="951365"/>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992F3885-30EA-4DC7-A421-45DE33465998}"/>
              </a:ext>
            </a:extLst>
          </p:cNvPr>
          <p:cNvCxnSpPr>
            <a:stCxn id="40" idx="1"/>
            <a:endCxn id="43" idx="3"/>
          </p:cNvCxnSpPr>
          <p:nvPr/>
        </p:nvCxnSpPr>
        <p:spPr>
          <a:xfrm flipH="1" flipV="1">
            <a:off x="6156340" y="6020637"/>
            <a:ext cx="667470" cy="6035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0415B83-002C-4231-9FB1-1EF5B87C0C84}"/>
              </a:ext>
            </a:extLst>
          </p:cNvPr>
          <p:cNvCxnSpPr>
            <a:stCxn id="11" idx="3"/>
            <a:endCxn id="13" idx="1"/>
          </p:cNvCxnSpPr>
          <p:nvPr/>
        </p:nvCxnSpPr>
        <p:spPr>
          <a:xfrm flipV="1">
            <a:off x="7928609" y="4356607"/>
            <a:ext cx="996436" cy="81909"/>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D391054-2787-419A-BF33-831C0E9F6E15}"/>
              </a:ext>
            </a:extLst>
          </p:cNvPr>
          <p:cNvCxnSpPr>
            <a:stCxn id="11" idx="3"/>
            <a:endCxn id="21" idx="1"/>
          </p:cNvCxnSpPr>
          <p:nvPr/>
        </p:nvCxnSpPr>
        <p:spPr>
          <a:xfrm>
            <a:off x="7928609" y="4438516"/>
            <a:ext cx="996436" cy="472074"/>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8DA81B14-8EAC-4901-A229-30F4FE3FFB3B}"/>
              </a:ext>
            </a:extLst>
          </p:cNvPr>
          <p:cNvCxnSpPr>
            <a:stCxn id="38" idx="3"/>
            <a:endCxn id="25" idx="1"/>
          </p:cNvCxnSpPr>
          <p:nvPr/>
        </p:nvCxnSpPr>
        <p:spPr>
          <a:xfrm>
            <a:off x="7928609" y="5267397"/>
            <a:ext cx="996436" cy="191387"/>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0FB53B36-B81C-423B-B095-539078332278}"/>
              </a:ext>
            </a:extLst>
          </p:cNvPr>
          <p:cNvCxnSpPr>
            <a:stCxn id="38" idx="3"/>
            <a:endCxn id="27" idx="1"/>
          </p:cNvCxnSpPr>
          <p:nvPr/>
        </p:nvCxnSpPr>
        <p:spPr>
          <a:xfrm>
            <a:off x="7928609" y="5267397"/>
            <a:ext cx="996436" cy="75488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DA9C9C7C-3C8D-4E36-821A-8F8CD6B372C6}"/>
              </a:ext>
            </a:extLst>
          </p:cNvPr>
          <p:cNvCxnSpPr>
            <a:stCxn id="40" idx="3"/>
            <a:endCxn id="29" idx="1"/>
          </p:cNvCxnSpPr>
          <p:nvPr/>
        </p:nvCxnSpPr>
        <p:spPr>
          <a:xfrm>
            <a:off x="7928609" y="6080989"/>
            <a:ext cx="996436" cy="48612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1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Network Requests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2000">
                <a:solidFill>
                  <a:schemeClr val="bg1"/>
                </a:solidFill>
              </a:rPr>
              <a:t>“WinSock Kernel (WSK) allows kernel-mode programs to perform complex network operations, such as establishing connections, binding sockets, and transferring data. With support for asynchronous communication using IRPs, WSK enables efficient and controlled interaction with network protocols, ensuring low-latency communication and making it a robust solution for implementing kernel-level networking features.”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4">
                <a:lumMod val="75000"/>
              </a:schemeClr>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543739" cy="707886"/>
          </a:xfrm>
          <a:prstGeom prst="rect">
            <a:avLst/>
          </a:prstGeom>
          <a:noFill/>
        </p:spPr>
        <p:txBody>
          <a:bodyPr wrap="none" rtlCol="0">
            <a:spAutoFit/>
          </a:bodyPr>
          <a:lstStyle/>
          <a:p>
            <a:r>
              <a:rPr lang="en-US" sz="4000" b="1">
                <a:solidFill>
                  <a:schemeClr val="bg1"/>
                </a:solidFill>
              </a:rPr>
              <a:t>V</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9935EA-1F5D-4E4D-AE1B-86C00A49F3C2}"/>
              </a:ext>
            </a:extLst>
          </p:cNvPr>
          <p:cNvSpPr/>
          <p:nvPr/>
        </p:nvSpPr>
        <p:spPr>
          <a:xfrm>
            <a:off x="5277812" y="4031420"/>
            <a:ext cx="163637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I/O Manager</a:t>
            </a:r>
          </a:p>
        </p:txBody>
      </p:sp>
      <p:sp>
        <p:nvSpPr>
          <p:cNvPr id="10" name="Rectangle 9">
            <a:extLst>
              <a:ext uri="{FF2B5EF4-FFF2-40B4-BE49-F238E27FC236}">
                <a16:creationId xmlns:a16="http://schemas.microsoft.com/office/drawing/2014/main" id="{B4EAA103-BF09-4D4D-A483-8C953A31A3EE}"/>
              </a:ext>
            </a:extLst>
          </p:cNvPr>
          <p:cNvSpPr/>
          <p:nvPr/>
        </p:nvSpPr>
        <p:spPr>
          <a:xfrm>
            <a:off x="5143676" y="4859461"/>
            <a:ext cx="190464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WinSock Kernel (WSK)</a:t>
            </a:r>
          </a:p>
        </p:txBody>
      </p:sp>
      <p:sp>
        <p:nvSpPr>
          <p:cNvPr id="12" name="Rectangle 11">
            <a:extLst>
              <a:ext uri="{FF2B5EF4-FFF2-40B4-BE49-F238E27FC236}">
                <a16:creationId xmlns:a16="http://schemas.microsoft.com/office/drawing/2014/main" id="{96C3EBC4-509F-4956-8191-19E19EAAE2AB}"/>
              </a:ext>
            </a:extLst>
          </p:cNvPr>
          <p:cNvSpPr/>
          <p:nvPr/>
        </p:nvSpPr>
        <p:spPr>
          <a:xfrm>
            <a:off x="3869677" y="5630633"/>
            <a:ext cx="1423185" cy="9515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TCP/IPV4</a:t>
            </a:r>
          </a:p>
          <a:p>
            <a:pPr algn="ctr"/>
            <a:r>
              <a:rPr lang="en-US" sz="1200"/>
              <a:t>\Device\TCP</a:t>
            </a:r>
          </a:p>
          <a:p>
            <a:pPr algn="ctr"/>
            <a:r>
              <a:rPr lang="en-US" sz="1200"/>
              <a:t>\Device\UDP</a:t>
            </a:r>
          </a:p>
          <a:p>
            <a:pPr algn="ctr"/>
            <a:r>
              <a:rPr lang="en-US" sz="1200"/>
              <a:t>\Device\RAW</a:t>
            </a:r>
          </a:p>
        </p:txBody>
      </p:sp>
      <p:sp>
        <p:nvSpPr>
          <p:cNvPr id="14" name="Rectangle 13">
            <a:extLst>
              <a:ext uri="{FF2B5EF4-FFF2-40B4-BE49-F238E27FC236}">
                <a16:creationId xmlns:a16="http://schemas.microsoft.com/office/drawing/2014/main" id="{2D05DC85-6951-4224-A737-5E5E65B53EF1}"/>
              </a:ext>
            </a:extLst>
          </p:cNvPr>
          <p:cNvSpPr/>
          <p:nvPr/>
        </p:nvSpPr>
        <p:spPr>
          <a:xfrm>
            <a:off x="5384404" y="5630631"/>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TCP/IPV6</a:t>
            </a:r>
          </a:p>
          <a:p>
            <a:pPr lvl="0" algn="ctr"/>
            <a:r>
              <a:rPr lang="en-US" sz="1200">
                <a:solidFill>
                  <a:prstClr val="white"/>
                </a:solidFill>
              </a:rPr>
              <a:t>\Device\TCP6</a:t>
            </a:r>
          </a:p>
          <a:p>
            <a:pPr lvl="0" algn="ctr"/>
            <a:r>
              <a:rPr lang="en-US" sz="1200">
                <a:solidFill>
                  <a:prstClr val="white"/>
                </a:solidFill>
              </a:rPr>
              <a:t>\Device\UDP6</a:t>
            </a:r>
          </a:p>
          <a:p>
            <a:pPr lvl="0" algn="ctr"/>
            <a:r>
              <a:rPr lang="en-US" sz="1200">
                <a:solidFill>
                  <a:prstClr val="white"/>
                </a:solidFill>
              </a:rPr>
              <a:t>\Device\RAW6</a:t>
            </a:r>
          </a:p>
        </p:txBody>
      </p:sp>
      <p:sp>
        <p:nvSpPr>
          <p:cNvPr id="16" name="Rectangle 15">
            <a:extLst>
              <a:ext uri="{FF2B5EF4-FFF2-40B4-BE49-F238E27FC236}">
                <a16:creationId xmlns:a16="http://schemas.microsoft.com/office/drawing/2014/main" id="{C8A8F81A-E335-4F2A-B2A9-EEC392687FE4}"/>
              </a:ext>
            </a:extLst>
          </p:cNvPr>
          <p:cNvSpPr/>
          <p:nvPr/>
        </p:nvSpPr>
        <p:spPr>
          <a:xfrm>
            <a:off x="6899131" y="5630631"/>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 Party</a:t>
            </a:r>
          </a:p>
          <a:p>
            <a:pPr lvl="0" algn="ctr"/>
            <a:r>
              <a:rPr lang="en-US" sz="1200">
                <a:solidFill>
                  <a:prstClr val="white"/>
                </a:solidFill>
              </a:rPr>
              <a:t>\Device\Proto</a:t>
            </a:r>
          </a:p>
        </p:txBody>
      </p:sp>
    </p:spTree>
    <p:extLst>
      <p:ext uri="{BB962C8B-B14F-4D97-AF65-F5344CB8AC3E}">
        <p14:creationId xmlns:p14="http://schemas.microsoft.com/office/powerpoint/2010/main" val="189910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Folders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550">
                <a:solidFill>
                  <a:schemeClr val="bg1"/>
                </a:solidFill>
              </a:rPr>
              <a:t>“MiniFilters attach to the file system stack to filter I/O operations. </a:t>
            </a:r>
            <a:r>
              <a:rPr lang="en-US" sz="1550"/>
              <a:t>Using a PreOperation callback (triggered before the file system processes a request), access to files or directories can be explicitly denied by returning STATUS_ACCESS_DENIED or FLT_PREOP_COMPLETE. In the PostOperation callback (triggered after the request finishes), the DirectoryBuffer - which temporarily holds the directory listing - can be modified to remove specific entries, effectively making files and folders invisible to user-mode applications like File Explorer.”</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1"/>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VI</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2728986"/>
            <a:ext cx="8576803" cy="40241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C3A3AD-A7C2-4E08-B949-1763E5C56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127" y="2728986"/>
            <a:ext cx="4739359" cy="2819427"/>
          </a:xfrm>
          <a:prstGeom prst="rect">
            <a:avLst/>
          </a:prstGeom>
        </p:spPr>
      </p:pic>
      <p:pic>
        <p:nvPicPr>
          <p:cNvPr id="9" name="Picture 8">
            <a:extLst>
              <a:ext uri="{FF2B5EF4-FFF2-40B4-BE49-F238E27FC236}">
                <a16:creationId xmlns:a16="http://schemas.microsoft.com/office/drawing/2014/main" id="{2FB2EF4B-2D98-48A1-A0E4-8BCD5F8B7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150" y="2807745"/>
            <a:ext cx="2570911" cy="3780752"/>
          </a:xfrm>
          <a:prstGeom prst="rect">
            <a:avLst/>
          </a:prstGeom>
        </p:spPr>
      </p:pic>
      <p:pic>
        <p:nvPicPr>
          <p:cNvPr id="11" name="Picture 10">
            <a:extLst>
              <a:ext uri="{FF2B5EF4-FFF2-40B4-BE49-F238E27FC236}">
                <a16:creationId xmlns:a16="http://schemas.microsoft.com/office/drawing/2014/main" id="{D5A58E3C-3B6B-441C-B5CC-2F979772F5CC}"/>
              </a:ext>
            </a:extLst>
          </p:cNvPr>
          <p:cNvPicPr>
            <a:picLocks noChangeAspect="1"/>
          </p:cNvPicPr>
          <p:nvPr/>
        </p:nvPicPr>
        <p:blipFill rotWithShape="1">
          <a:blip r:embed="rId6">
            <a:extLst>
              <a:ext uri="{28A0092B-C50C-407E-A947-70E740481C1C}">
                <a14:useLocalDpi xmlns:a14="http://schemas.microsoft.com/office/drawing/2010/main" val="0"/>
              </a:ext>
            </a:extLst>
          </a:blip>
          <a:srcRect l="2849" t="2041" r="4081" b="2321"/>
          <a:stretch/>
        </p:blipFill>
        <p:spPr>
          <a:xfrm>
            <a:off x="9347310" y="5354585"/>
            <a:ext cx="891563" cy="1227563"/>
          </a:xfrm>
          <a:prstGeom prst="rect">
            <a:avLst/>
          </a:prstGeom>
        </p:spPr>
      </p:pic>
      <p:pic>
        <p:nvPicPr>
          <p:cNvPr id="13" name="Picture 12">
            <a:extLst>
              <a:ext uri="{FF2B5EF4-FFF2-40B4-BE49-F238E27FC236}">
                <a16:creationId xmlns:a16="http://schemas.microsoft.com/office/drawing/2014/main" id="{F180378B-4D16-46A3-8108-431FFA78B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7547" y="5250910"/>
            <a:ext cx="4739359" cy="1457778"/>
          </a:xfrm>
          <a:prstGeom prst="rect">
            <a:avLst/>
          </a:prstGeom>
        </p:spPr>
      </p:pic>
      <p:sp>
        <p:nvSpPr>
          <p:cNvPr id="2" name="Rectangle 1">
            <a:extLst>
              <a:ext uri="{FF2B5EF4-FFF2-40B4-BE49-F238E27FC236}">
                <a16:creationId xmlns:a16="http://schemas.microsoft.com/office/drawing/2014/main" id="{C3BD25BE-7D6D-4BEA-8E44-C1102B4423D2}"/>
              </a:ext>
            </a:extLst>
          </p:cNvPr>
          <p:cNvSpPr/>
          <p:nvPr/>
        </p:nvSpPr>
        <p:spPr>
          <a:xfrm>
            <a:off x="1857547" y="5548413"/>
            <a:ext cx="4558791" cy="8627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442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Folders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550">
                <a:solidFill>
                  <a:schemeClr val="bg1"/>
                </a:solidFill>
              </a:rPr>
              <a:t>“MiniFilters attach to the file system stack to filter I/O operations. Using a PreOperation callback (triggered before the file system processes a request), access to files or directories can be explicitly denied by returning STATUS_ACCESS_DENIED or FLT_PREOP_COMPLETE. In the PostOperation callback (triggered after the request finishes), the DirectoryBuffer - which temporarily holds the directory listing - can be modified to remove specific entries, effectively making files and folders invisible to user-mode applications like File Explorer.”</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1"/>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VI</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047F2CA-52F3-43E4-AE28-54F72B2CE6FF}"/>
              </a:ext>
            </a:extLst>
          </p:cNvPr>
          <p:cNvSpPr/>
          <p:nvPr/>
        </p:nvSpPr>
        <p:spPr>
          <a:xfrm>
            <a:off x="2236887" y="4133455"/>
            <a:ext cx="1967720"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I/O Manager</a:t>
            </a:r>
          </a:p>
          <a:p>
            <a:pPr algn="ctr"/>
            <a:r>
              <a:rPr lang="en-US" sz="1100"/>
              <a:t>Forwards request to file system</a:t>
            </a:r>
          </a:p>
        </p:txBody>
      </p:sp>
      <p:sp>
        <p:nvSpPr>
          <p:cNvPr id="9" name="Rectangle 8">
            <a:extLst>
              <a:ext uri="{FF2B5EF4-FFF2-40B4-BE49-F238E27FC236}">
                <a16:creationId xmlns:a16="http://schemas.microsoft.com/office/drawing/2014/main" id="{99A7009D-66F3-4325-B48F-5BA655FE6BB5}"/>
              </a:ext>
            </a:extLst>
          </p:cNvPr>
          <p:cNvSpPr/>
          <p:nvPr/>
        </p:nvSpPr>
        <p:spPr>
          <a:xfrm>
            <a:off x="4801896" y="4040036"/>
            <a:ext cx="2588206" cy="9883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Filter Manager</a:t>
            </a:r>
          </a:p>
          <a:p>
            <a:pPr algn="ctr"/>
            <a:r>
              <a:rPr lang="en-US" sz="1100"/>
              <a:t>Intercept requests and calls registered minifilters in altitude order</a:t>
            </a:r>
          </a:p>
        </p:txBody>
      </p:sp>
      <p:sp>
        <p:nvSpPr>
          <p:cNvPr id="10" name="Rectangle 9">
            <a:extLst>
              <a:ext uri="{FF2B5EF4-FFF2-40B4-BE49-F238E27FC236}">
                <a16:creationId xmlns:a16="http://schemas.microsoft.com/office/drawing/2014/main" id="{0276B3A3-9C89-4270-8ED1-12703FC62ACC}"/>
              </a:ext>
            </a:extLst>
          </p:cNvPr>
          <p:cNvSpPr/>
          <p:nvPr/>
        </p:nvSpPr>
        <p:spPr>
          <a:xfrm>
            <a:off x="8124161" y="4133086"/>
            <a:ext cx="2135053"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Minifilter A</a:t>
            </a:r>
          </a:p>
          <a:p>
            <a:pPr algn="ctr"/>
            <a:r>
              <a:rPr lang="en-US" sz="1200"/>
              <a:t>FSFilter Activity Monitor</a:t>
            </a:r>
          </a:p>
          <a:p>
            <a:pPr algn="ctr"/>
            <a:r>
              <a:rPr lang="en-US" sz="1200"/>
              <a:t>Altitude 360000</a:t>
            </a:r>
          </a:p>
        </p:txBody>
      </p:sp>
      <p:sp>
        <p:nvSpPr>
          <p:cNvPr id="13" name="Rectangle 12">
            <a:extLst>
              <a:ext uri="{FF2B5EF4-FFF2-40B4-BE49-F238E27FC236}">
                <a16:creationId xmlns:a16="http://schemas.microsoft.com/office/drawing/2014/main" id="{1E7CAD03-B0DF-44AC-8846-2638740ECB23}"/>
              </a:ext>
            </a:extLst>
          </p:cNvPr>
          <p:cNvSpPr/>
          <p:nvPr/>
        </p:nvSpPr>
        <p:spPr>
          <a:xfrm>
            <a:off x="8124161" y="5001857"/>
            <a:ext cx="2135053"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Minifilter B</a:t>
            </a:r>
          </a:p>
          <a:p>
            <a:pPr algn="ctr"/>
            <a:r>
              <a:rPr lang="en-US" sz="1200"/>
              <a:t>FSFilter Anti-Virus</a:t>
            </a:r>
          </a:p>
          <a:p>
            <a:pPr algn="ctr"/>
            <a:r>
              <a:rPr lang="en-US" sz="1200"/>
              <a:t>Altitude 320000</a:t>
            </a:r>
          </a:p>
        </p:txBody>
      </p:sp>
      <p:sp>
        <p:nvSpPr>
          <p:cNvPr id="14" name="Rectangle 13">
            <a:extLst>
              <a:ext uri="{FF2B5EF4-FFF2-40B4-BE49-F238E27FC236}">
                <a16:creationId xmlns:a16="http://schemas.microsoft.com/office/drawing/2014/main" id="{8A7361C1-1C77-4492-9910-66256B857DC5}"/>
              </a:ext>
            </a:extLst>
          </p:cNvPr>
          <p:cNvSpPr/>
          <p:nvPr/>
        </p:nvSpPr>
        <p:spPr>
          <a:xfrm>
            <a:off x="8124161" y="5870628"/>
            <a:ext cx="2135053"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Minifilter C</a:t>
            </a:r>
          </a:p>
          <a:p>
            <a:pPr algn="ctr"/>
            <a:r>
              <a:rPr lang="en-US" sz="1200"/>
              <a:t>FSFilter Encryption</a:t>
            </a:r>
          </a:p>
          <a:p>
            <a:pPr algn="ctr"/>
            <a:r>
              <a:rPr lang="en-US" sz="1200"/>
              <a:t>Altitude 140000</a:t>
            </a:r>
          </a:p>
        </p:txBody>
      </p:sp>
      <p:cxnSp>
        <p:nvCxnSpPr>
          <p:cNvPr id="17" name="Straight Arrow Connector 16">
            <a:extLst>
              <a:ext uri="{FF2B5EF4-FFF2-40B4-BE49-F238E27FC236}">
                <a16:creationId xmlns:a16="http://schemas.microsoft.com/office/drawing/2014/main" id="{DCB0AB02-75D8-4A6C-BCA8-36F9CC9692F3}"/>
              </a:ext>
            </a:extLst>
          </p:cNvPr>
          <p:cNvCxnSpPr>
            <a:cxnSpLocks/>
            <a:endCxn id="2" idx="1"/>
          </p:cNvCxnSpPr>
          <p:nvPr/>
        </p:nvCxnSpPr>
        <p:spPr>
          <a:xfrm>
            <a:off x="1932786" y="4534219"/>
            <a:ext cx="30410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240E42-9787-4FAD-8551-9E039705DD4F}"/>
              </a:ext>
            </a:extLst>
          </p:cNvPr>
          <p:cNvCxnSpPr>
            <a:stCxn id="2" idx="3"/>
            <a:endCxn id="9" idx="1"/>
          </p:cNvCxnSpPr>
          <p:nvPr/>
        </p:nvCxnSpPr>
        <p:spPr>
          <a:xfrm>
            <a:off x="4204607" y="4534219"/>
            <a:ext cx="5972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71F1C09-629B-4740-90EB-FFFA69D939D1}"/>
              </a:ext>
            </a:extLst>
          </p:cNvPr>
          <p:cNvCxnSpPr>
            <a:stCxn id="9" idx="3"/>
            <a:endCxn id="10" idx="1"/>
          </p:cNvCxnSpPr>
          <p:nvPr/>
        </p:nvCxnSpPr>
        <p:spPr>
          <a:xfrm flipV="1">
            <a:off x="7390102" y="4533850"/>
            <a:ext cx="734059" cy="3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646FAEF-A58E-46A4-85F2-D90773E32EF8}"/>
              </a:ext>
            </a:extLst>
          </p:cNvPr>
          <p:cNvCxnSpPr>
            <a:stCxn id="9" idx="3"/>
            <a:endCxn id="13" idx="1"/>
          </p:cNvCxnSpPr>
          <p:nvPr/>
        </p:nvCxnSpPr>
        <p:spPr>
          <a:xfrm>
            <a:off x="7390102" y="4534219"/>
            <a:ext cx="734059" cy="8684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5F088D7-48D1-485D-96D8-D394696903E8}"/>
              </a:ext>
            </a:extLst>
          </p:cNvPr>
          <p:cNvSpPr/>
          <p:nvPr/>
        </p:nvSpPr>
        <p:spPr>
          <a:xfrm>
            <a:off x="5038042" y="5776464"/>
            <a:ext cx="2115914"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File System Driver</a:t>
            </a:r>
          </a:p>
          <a:p>
            <a:pPr algn="ctr"/>
            <a:r>
              <a:rPr lang="en-US" sz="1100"/>
              <a:t>Processes and forwards modifies request</a:t>
            </a:r>
          </a:p>
        </p:txBody>
      </p:sp>
      <p:cxnSp>
        <p:nvCxnSpPr>
          <p:cNvPr id="33" name="Straight Arrow Connector 32">
            <a:extLst>
              <a:ext uri="{FF2B5EF4-FFF2-40B4-BE49-F238E27FC236}">
                <a16:creationId xmlns:a16="http://schemas.microsoft.com/office/drawing/2014/main" id="{F3893B2B-A4EB-49E2-B0C8-E0C6A92672DA}"/>
              </a:ext>
            </a:extLst>
          </p:cNvPr>
          <p:cNvCxnSpPr>
            <a:stCxn id="9" idx="2"/>
            <a:endCxn id="31" idx="0"/>
          </p:cNvCxnSpPr>
          <p:nvPr/>
        </p:nvCxnSpPr>
        <p:spPr>
          <a:xfrm>
            <a:off x="6095999" y="5028402"/>
            <a:ext cx="0" cy="74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82B62AD-D146-4EC0-97E6-F5B82FE9A958}"/>
              </a:ext>
            </a:extLst>
          </p:cNvPr>
          <p:cNvSpPr/>
          <p:nvPr/>
        </p:nvSpPr>
        <p:spPr>
          <a:xfrm>
            <a:off x="2236887" y="5776464"/>
            <a:ext cx="1967720"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Storage Driver Stack for target volume</a:t>
            </a:r>
          </a:p>
          <a:p>
            <a:pPr algn="ctr"/>
            <a:r>
              <a:rPr lang="en-US" sz="1100"/>
              <a:t>Prepares request for hardware</a:t>
            </a:r>
          </a:p>
        </p:txBody>
      </p:sp>
      <p:cxnSp>
        <p:nvCxnSpPr>
          <p:cNvPr id="37" name="Connector: Elbow 36">
            <a:extLst>
              <a:ext uri="{FF2B5EF4-FFF2-40B4-BE49-F238E27FC236}">
                <a16:creationId xmlns:a16="http://schemas.microsoft.com/office/drawing/2014/main" id="{03F8C5FB-9559-4009-AF49-AF8426E4A258}"/>
              </a:ext>
            </a:extLst>
          </p:cNvPr>
          <p:cNvCxnSpPr>
            <a:stCxn id="9" idx="3"/>
            <a:endCxn id="14" idx="1"/>
          </p:cNvCxnSpPr>
          <p:nvPr/>
        </p:nvCxnSpPr>
        <p:spPr>
          <a:xfrm>
            <a:off x="7390102" y="4534219"/>
            <a:ext cx="734059" cy="173717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CC90848-DDCE-4B3D-AEE3-04A4E24FFF64}"/>
              </a:ext>
            </a:extLst>
          </p:cNvPr>
          <p:cNvCxnSpPr>
            <a:stCxn id="31" idx="1"/>
            <a:endCxn id="35" idx="3"/>
          </p:cNvCxnSpPr>
          <p:nvPr/>
        </p:nvCxnSpPr>
        <p:spPr>
          <a:xfrm flipH="1">
            <a:off x="4204607" y="6177228"/>
            <a:ext cx="833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DD736AA-DC9B-45B4-AEEF-428D1E1C761E}"/>
              </a:ext>
            </a:extLst>
          </p:cNvPr>
          <p:cNvCxnSpPr>
            <a:stCxn id="35" idx="1"/>
          </p:cNvCxnSpPr>
          <p:nvPr/>
        </p:nvCxnSpPr>
        <p:spPr>
          <a:xfrm flipH="1">
            <a:off x="1932786" y="6177228"/>
            <a:ext cx="30410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404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Our Malicious Driver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fontScale="85000" lnSpcReduction="20000"/>
          </a:bodyPr>
          <a:lstStyle/>
          <a:p>
            <a:pPr marL="457200" indent="-457200">
              <a:buFont typeface="+mj-lt"/>
              <a:buAutoNum type="arabicPeriod"/>
            </a:pPr>
            <a:r>
              <a:rPr lang="en-US" sz="2600">
                <a:solidFill>
                  <a:schemeClr val="accent2">
                    <a:lumMod val="20000"/>
                    <a:lumOff val="80000"/>
                  </a:schemeClr>
                </a:solidFill>
              </a:rPr>
              <a:t>User Mode - Kernel Mode Communication</a:t>
            </a:r>
            <a:r>
              <a:rPr lang="en-US" sz="2400">
                <a:solidFill>
                  <a:schemeClr val="accent2">
                    <a:lumMod val="20000"/>
                    <a:lumOff val="80000"/>
                  </a:schemeClr>
                </a:solidFill>
              </a:rPr>
              <a:t>			</a:t>
            </a:r>
            <a:r>
              <a:rPr lang="en-US">
                <a:solidFill>
                  <a:schemeClr val="accent2">
                    <a:lumMod val="20000"/>
                    <a:lumOff val="80000"/>
                  </a:schemeClr>
                </a:solidFill>
              </a:rPr>
              <a:t>Toolkit</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Direct Kernel Object Modification</a:t>
            </a:r>
            <a:r>
              <a:rPr lang="en-US" sz="2400">
                <a:solidFill>
                  <a:schemeClr val="accent2">
                    <a:lumMod val="20000"/>
                    <a:lumOff val="80000"/>
                  </a:schemeClr>
                </a:solidFill>
              </a:rPr>
              <a:t>				</a:t>
            </a:r>
            <a:r>
              <a:rPr lang="en-US">
                <a:solidFill>
                  <a:schemeClr val="accent2">
                    <a:lumMod val="20000"/>
                    <a:lumOff val="80000"/>
                  </a:schemeClr>
                </a:solidFill>
              </a:rPr>
              <a:t>Hide Processes</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Keyboard and Mouse Filter</a:t>
            </a:r>
            <a:r>
              <a:rPr lang="en-US" sz="2400">
                <a:solidFill>
                  <a:schemeClr val="accent2">
                    <a:lumMod val="20000"/>
                    <a:lumOff val="80000"/>
                  </a:schemeClr>
                </a:solidFill>
              </a:rPr>
              <a:t>					</a:t>
            </a:r>
            <a:r>
              <a:rPr lang="en-US">
                <a:solidFill>
                  <a:schemeClr val="accent2">
                    <a:lumMod val="20000"/>
                    <a:lumOff val="80000"/>
                  </a:schemeClr>
                </a:solidFill>
              </a:rPr>
              <a:t>Keylogger</a:t>
            </a:r>
          </a:p>
          <a:p>
            <a:pPr marL="457200" indent="-457200">
              <a:buFont typeface="+mj-lt"/>
              <a:buAutoNum type="arabicPeriod"/>
            </a:pPr>
            <a:endParaRPr lang="en-US" sz="26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Filtering Platform</a:t>
            </a:r>
            <a:r>
              <a:rPr lang="en-US" sz="2400">
                <a:solidFill>
                  <a:schemeClr val="accent2">
                    <a:lumMod val="20000"/>
                    <a:lumOff val="80000"/>
                  </a:schemeClr>
                </a:solidFill>
              </a:rPr>
              <a:t>					</a:t>
            </a:r>
            <a:r>
              <a:rPr lang="en-US">
                <a:solidFill>
                  <a:schemeClr val="accent2">
                    <a:lumMod val="20000"/>
                    <a:lumOff val="80000"/>
                  </a:schemeClr>
                </a:solidFill>
              </a:rPr>
              <a:t>Network Control</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Kernel Sockets</a:t>
            </a:r>
            <a:r>
              <a:rPr lang="en-US" sz="2400">
                <a:solidFill>
                  <a:schemeClr val="accent2">
                    <a:lumMod val="20000"/>
                    <a:lumOff val="80000"/>
                  </a:schemeClr>
                </a:solidFill>
              </a:rPr>
              <a:t>					</a:t>
            </a:r>
            <a:r>
              <a:rPr lang="en-US">
                <a:solidFill>
                  <a:schemeClr val="accent2">
                    <a:lumMod val="20000"/>
                    <a:lumOff val="80000"/>
                  </a:schemeClr>
                </a:solidFill>
              </a:rPr>
              <a:t>Network Requests</a:t>
            </a:r>
          </a:p>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r>
              <a:rPr lang="en-US" sz="2800">
                <a:solidFill>
                  <a:schemeClr val="accent2">
                    <a:lumMod val="20000"/>
                    <a:lumOff val="80000"/>
                  </a:schemeClr>
                </a:solidFill>
              </a:rPr>
              <a:t>F</a:t>
            </a:r>
            <a:r>
              <a:rPr lang="en-US" sz="2400">
                <a:solidFill>
                  <a:schemeClr val="accent2">
                    <a:lumMod val="20000"/>
                    <a:lumOff val="80000"/>
                  </a:schemeClr>
                </a:solidFill>
              </a:rPr>
              <a:t>ile System Minifilter Driver</a:t>
            </a:r>
            <a:r>
              <a:rPr lang="en-US" sz="2000">
                <a:solidFill>
                  <a:schemeClr val="accent2">
                    <a:lumMod val="20000"/>
                    <a:lumOff val="80000"/>
                  </a:schemeClr>
                </a:solidFill>
              </a:rPr>
              <a:t>						</a:t>
            </a:r>
            <a:r>
              <a:rPr lang="en-US">
                <a:solidFill>
                  <a:schemeClr val="accent2">
                    <a:lumMod val="20000"/>
                    <a:lumOff val="80000"/>
                  </a:schemeClr>
                </a:solidFill>
              </a:rPr>
              <a:t>Hide Folders</a:t>
            </a:r>
          </a:p>
          <a:p>
            <a:pPr marL="457200" indent="-457200">
              <a:buFont typeface="+mj-lt"/>
              <a:buAutoNum type="arabicPeriod"/>
            </a:pPr>
            <a:endParaRPr lang="en-US">
              <a:solidFill>
                <a:schemeClr val="accent2">
                  <a:lumMod val="20000"/>
                  <a:lumOff val="80000"/>
                </a:schemeClr>
              </a:solidFill>
            </a:endParaRPr>
          </a:p>
        </p:txBody>
      </p:sp>
      <p:sp>
        <p:nvSpPr>
          <p:cNvPr id="2" name="Rectangle 1">
            <a:extLst>
              <a:ext uri="{FF2B5EF4-FFF2-40B4-BE49-F238E27FC236}">
                <a16:creationId xmlns:a16="http://schemas.microsoft.com/office/drawing/2014/main" id="{2B086E1F-F6E7-4928-802B-835AD256245C}"/>
              </a:ext>
            </a:extLst>
          </p:cNvPr>
          <p:cNvSpPr/>
          <p:nvPr/>
        </p:nvSpPr>
        <p:spPr>
          <a:xfrm>
            <a:off x="787077" y="4485832"/>
            <a:ext cx="3310361" cy="338554"/>
          </a:xfrm>
          <a:prstGeom prst="rect">
            <a:avLst/>
          </a:prstGeom>
        </p:spPr>
        <p:txBody>
          <a:bodyPr wrap="square">
            <a:spAutoFit/>
          </a:bodyPr>
          <a:lstStyle/>
          <a:p>
            <a:pPr lvl="1"/>
            <a:r>
              <a:rPr lang="es-ES" sz="1600">
                <a:solidFill>
                  <a:schemeClr val="accent1">
                    <a:lumMod val="60000"/>
                    <a:lumOff val="40000"/>
                  </a:schemeClr>
                </a:solidFill>
              </a:rPr>
              <a:t>fwpmk.h, fwpsk.h, fwpmu.h</a:t>
            </a:r>
          </a:p>
        </p:txBody>
      </p:sp>
      <p:sp>
        <p:nvSpPr>
          <p:cNvPr id="7" name="Rectangle 6">
            <a:extLst>
              <a:ext uri="{FF2B5EF4-FFF2-40B4-BE49-F238E27FC236}">
                <a16:creationId xmlns:a16="http://schemas.microsoft.com/office/drawing/2014/main" id="{82FF70D5-38B5-4542-AB38-BE4129C4BCA4}"/>
              </a:ext>
            </a:extLst>
          </p:cNvPr>
          <p:cNvSpPr/>
          <p:nvPr/>
        </p:nvSpPr>
        <p:spPr>
          <a:xfrm>
            <a:off x="787077" y="5177034"/>
            <a:ext cx="3310361" cy="338554"/>
          </a:xfrm>
          <a:prstGeom prst="rect">
            <a:avLst/>
          </a:prstGeom>
        </p:spPr>
        <p:txBody>
          <a:bodyPr wrap="square">
            <a:spAutoFit/>
          </a:bodyPr>
          <a:lstStyle/>
          <a:p>
            <a:pPr lvl="1"/>
            <a:r>
              <a:rPr lang="es-ES" sz="1600">
                <a:solidFill>
                  <a:schemeClr val="accent1">
                    <a:lumMod val="60000"/>
                    <a:lumOff val="40000"/>
                  </a:schemeClr>
                </a:solidFill>
              </a:rPr>
              <a:t>wsk.h</a:t>
            </a:r>
          </a:p>
        </p:txBody>
      </p:sp>
      <p:sp>
        <p:nvSpPr>
          <p:cNvPr id="8" name="Rectangle 7">
            <a:extLst>
              <a:ext uri="{FF2B5EF4-FFF2-40B4-BE49-F238E27FC236}">
                <a16:creationId xmlns:a16="http://schemas.microsoft.com/office/drawing/2014/main" id="{1ED2EAFD-02C7-40CD-9CCB-BE416A4E0584}"/>
              </a:ext>
            </a:extLst>
          </p:cNvPr>
          <p:cNvSpPr/>
          <p:nvPr/>
        </p:nvSpPr>
        <p:spPr>
          <a:xfrm>
            <a:off x="787076" y="5899052"/>
            <a:ext cx="3310361" cy="338554"/>
          </a:xfrm>
          <a:prstGeom prst="rect">
            <a:avLst/>
          </a:prstGeom>
        </p:spPr>
        <p:txBody>
          <a:bodyPr wrap="square">
            <a:spAutoFit/>
          </a:bodyPr>
          <a:lstStyle/>
          <a:p>
            <a:pPr lvl="1"/>
            <a:r>
              <a:rPr lang="es-ES" sz="1600">
                <a:solidFill>
                  <a:schemeClr val="accent1">
                    <a:lumMod val="60000"/>
                    <a:lumOff val="40000"/>
                  </a:schemeClr>
                </a:solidFill>
              </a:rPr>
              <a:t>fltKernel.h</a:t>
            </a:r>
          </a:p>
        </p:txBody>
      </p:sp>
      <p:sp>
        <p:nvSpPr>
          <p:cNvPr id="9" name="Rectangle 8">
            <a:extLst>
              <a:ext uri="{FF2B5EF4-FFF2-40B4-BE49-F238E27FC236}">
                <a16:creationId xmlns:a16="http://schemas.microsoft.com/office/drawing/2014/main" id="{0D9876DE-2DCF-41CD-9BD1-09C5C7FEEEE8}"/>
              </a:ext>
            </a:extLst>
          </p:cNvPr>
          <p:cNvSpPr/>
          <p:nvPr/>
        </p:nvSpPr>
        <p:spPr>
          <a:xfrm>
            <a:off x="787075" y="381543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0" name="Rectangle 9">
            <a:extLst>
              <a:ext uri="{FF2B5EF4-FFF2-40B4-BE49-F238E27FC236}">
                <a16:creationId xmlns:a16="http://schemas.microsoft.com/office/drawing/2014/main" id="{2033C834-2746-4658-A90C-5ACC7752AC3D}"/>
              </a:ext>
            </a:extLst>
          </p:cNvPr>
          <p:cNvSpPr/>
          <p:nvPr/>
        </p:nvSpPr>
        <p:spPr>
          <a:xfrm>
            <a:off x="787074" y="3117239"/>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1" name="Rectangle 10">
            <a:extLst>
              <a:ext uri="{FF2B5EF4-FFF2-40B4-BE49-F238E27FC236}">
                <a16:creationId xmlns:a16="http://schemas.microsoft.com/office/drawing/2014/main" id="{0B9C23F0-BA52-4E00-9BF1-CECF214D57B3}"/>
              </a:ext>
            </a:extLst>
          </p:cNvPr>
          <p:cNvSpPr/>
          <p:nvPr/>
        </p:nvSpPr>
        <p:spPr>
          <a:xfrm>
            <a:off x="787073" y="240869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2" name="Rectangle 11">
            <a:extLst>
              <a:ext uri="{FF2B5EF4-FFF2-40B4-BE49-F238E27FC236}">
                <a16:creationId xmlns:a16="http://schemas.microsoft.com/office/drawing/2014/main" id="{6BBD2184-8090-41B4-9E49-944A4F2DE21F}"/>
              </a:ext>
            </a:extLst>
          </p:cNvPr>
          <p:cNvSpPr/>
          <p:nvPr/>
        </p:nvSpPr>
        <p:spPr>
          <a:xfrm>
            <a:off x="8508673" y="2408695"/>
            <a:ext cx="3310361" cy="338554"/>
          </a:xfrm>
          <a:prstGeom prst="rect">
            <a:avLst/>
          </a:prstGeom>
        </p:spPr>
        <p:txBody>
          <a:bodyPr wrap="square">
            <a:spAutoFit/>
          </a:bodyPr>
          <a:lstStyle/>
          <a:p>
            <a:pPr lvl="1"/>
            <a:r>
              <a:rPr lang="es-ES" sz="1600">
                <a:solidFill>
                  <a:schemeClr val="accent1">
                    <a:lumMod val="60000"/>
                    <a:lumOff val="40000"/>
                  </a:schemeClr>
                </a:solidFill>
              </a:rPr>
              <a:t>Communication</a:t>
            </a:r>
          </a:p>
        </p:txBody>
      </p:sp>
      <p:sp>
        <p:nvSpPr>
          <p:cNvPr id="13" name="Rectangle 12">
            <a:extLst>
              <a:ext uri="{FF2B5EF4-FFF2-40B4-BE49-F238E27FC236}">
                <a16:creationId xmlns:a16="http://schemas.microsoft.com/office/drawing/2014/main" id="{2B52DE5E-2D31-4B1C-BA4D-9D710F396555}"/>
              </a:ext>
            </a:extLst>
          </p:cNvPr>
          <p:cNvSpPr/>
          <p:nvPr/>
        </p:nvSpPr>
        <p:spPr>
          <a:xfrm>
            <a:off x="8508670" y="3112496"/>
            <a:ext cx="3310361" cy="338554"/>
          </a:xfrm>
          <a:prstGeom prst="rect">
            <a:avLst/>
          </a:prstGeom>
        </p:spPr>
        <p:txBody>
          <a:bodyPr wrap="square">
            <a:spAutoFit/>
          </a:bodyPr>
          <a:lstStyle/>
          <a:p>
            <a:pPr lvl="1"/>
            <a:r>
              <a:rPr lang="es-ES" sz="1600">
                <a:solidFill>
                  <a:schemeClr val="accent1">
                    <a:lumMod val="60000"/>
                    <a:lumOff val="40000"/>
                  </a:schemeClr>
                </a:solidFill>
              </a:rPr>
              <a:t>DKOM</a:t>
            </a:r>
          </a:p>
        </p:txBody>
      </p:sp>
      <p:sp>
        <p:nvSpPr>
          <p:cNvPr id="14" name="Rectangle 13">
            <a:extLst>
              <a:ext uri="{FF2B5EF4-FFF2-40B4-BE49-F238E27FC236}">
                <a16:creationId xmlns:a16="http://schemas.microsoft.com/office/drawing/2014/main" id="{B3D9486E-DE62-4A18-94B9-5FE1E9579AD3}"/>
              </a:ext>
            </a:extLst>
          </p:cNvPr>
          <p:cNvSpPr/>
          <p:nvPr/>
        </p:nvSpPr>
        <p:spPr>
          <a:xfrm>
            <a:off x="8508670" y="3796570"/>
            <a:ext cx="3310361" cy="338554"/>
          </a:xfrm>
          <a:prstGeom prst="rect">
            <a:avLst/>
          </a:prstGeom>
        </p:spPr>
        <p:txBody>
          <a:bodyPr wrap="square">
            <a:spAutoFit/>
          </a:bodyPr>
          <a:lstStyle/>
          <a:p>
            <a:pPr lvl="1"/>
            <a:r>
              <a:rPr lang="es-ES" sz="1600">
                <a:solidFill>
                  <a:schemeClr val="accent1">
                    <a:lumMod val="60000"/>
                    <a:lumOff val="40000"/>
                  </a:schemeClr>
                </a:solidFill>
              </a:rPr>
              <a:t>Keyboard Filter</a:t>
            </a:r>
          </a:p>
        </p:txBody>
      </p:sp>
      <p:sp>
        <p:nvSpPr>
          <p:cNvPr id="15" name="Rectangle 14">
            <a:extLst>
              <a:ext uri="{FF2B5EF4-FFF2-40B4-BE49-F238E27FC236}">
                <a16:creationId xmlns:a16="http://schemas.microsoft.com/office/drawing/2014/main" id="{7D01EAF5-163C-4DCB-82EB-19461E00BDE8}"/>
              </a:ext>
            </a:extLst>
          </p:cNvPr>
          <p:cNvSpPr/>
          <p:nvPr/>
        </p:nvSpPr>
        <p:spPr>
          <a:xfrm>
            <a:off x="8508670" y="5901630"/>
            <a:ext cx="3310361" cy="338554"/>
          </a:xfrm>
          <a:prstGeom prst="rect">
            <a:avLst/>
          </a:prstGeom>
        </p:spPr>
        <p:txBody>
          <a:bodyPr wrap="square">
            <a:spAutoFit/>
          </a:bodyPr>
          <a:lstStyle/>
          <a:p>
            <a:pPr lvl="1"/>
            <a:r>
              <a:rPr lang="es-ES" sz="1600">
                <a:solidFill>
                  <a:schemeClr val="accent1">
                    <a:lumMod val="60000"/>
                    <a:lumOff val="40000"/>
                  </a:schemeClr>
                </a:solidFill>
              </a:rPr>
              <a:t>Minifilter</a:t>
            </a:r>
          </a:p>
        </p:txBody>
      </p:sp>
      <p:sp>
        <p:nvSpPr>
          <p:cNvPr id="16" name="Rectangle 15">
            <a:extLst>
              <a:ext uri="{FF2B5EF4-FFF2-40B4-BE49-F238E27FC236}">
                <a16:creationId xmlns:a16="http://schemas.microsoft.com/office/drawing/2014/main" id="{8D13D574-D981-4769-AF34-2D6BF11E8F00}"/>
              </a:ext>
            </a:extLst>
          </p:cNvPr>
          <p:cNvSpPr/>
          <p:nvPr/>
        </p:nvSpPr>
        <p:spPr>
          <a:xfrm>
            <a:off x="8508670" y="4498315"/>
            <a:ext cx="3310361" cy="338554"/>
          </a:xfrm>
          <a:prstGeom prst="rect">
            <a:avLst/>
          </a:prstGeom>
        </p:spPr>
        <p:txBody>
          <a:bodyPr wrap="square">
            <a:spAutoFit/>
          </a:bodyPr>
          <a:lstStyle/>
          <a:p>
            <a:pPr lvl="1"/>
            <a:r>
              <a:rPr lang="es-ES" sz="1600">
                <a:solidFill>
                  <a:schemeClr val="accent1">
                    <a:lumMod val="60000"/>
                    <a:lumOff val="40000"/>
                  </a:schemeClr>
                </a:solidFill>
              </a:rPr>
              <a:t>WFP</a:t>
            </a:r>
          </a:p>
        </p:txBody>
      </p:sp>
      <p:sp>
        <p:nvSpPr>
          <p:cNvPr id="17" name="Rectangle 16">
            <a:extLst>
              <a:ext uri="{FF2B5EF4-FFF2-40B4-BE49-F238E27FC236}">
                <a16:creationId xmlns:a16="http://schemas.microsoft.com/office/drawing/2014/main" id="{90FBD342-3D0D-4A2D-8485-9BEB7325050B}"/>
              </a:ext>
            </a:extLst>
          </p:cNvPr>
          <p:cNvSpPr/>
          <p:nvPr/>
        </p:nvSpPr>
        <p:spPr>
          <a:xfrm>
            <a:off x="8508670" y="5213092"/>
            <a:ext cx="3310361" cy="338554"/>
          </a:xfrm>
          <a:prstGeom prst="rect">
            <a:avLst/>
          </a:prstGeom>
        </p:spPr>
        <p:txBody>
          <a:bodyPr wrap="square">
            <a:spAutoFit/>
          </a:bodyPr>
          <a:lstStyle/>
          <a:p>
            <a:pPr lvl="1"/>
            <a:r>
              <a:rPr lang="es-ES" sz="1600">
                <a:solidFill>
                  <a:schemeClr val="accent1">
                    <a:lumMod val="60000"/>
                    <a:lumOff val="40000"/>
                  </a:schemeClr>
                </a:solidFill>
              </a:rPr>
              <a:t>WSK</a:t>
            </a:r>
          </a:p>
        </p:txBody>
      </p:sp>
      <p:sp>
        <p:nvSpPr>
          <p:cNvPr id="19" name="Double Wave 18">
            <a:extLst>
              <a:ext uri="{FF2B5EF4-FFF2-40B4-BE49-F238E27FC236}">
                <a16:creationId xmlns:a16="http://schemas.microsoft.com/office/drawing/2014/main" id="{D82713C4-13DA-4E95-85C7-C0F774F65DBE}"/>
              </a:ext>
            </a:extLst>
          </p:cNvPr>
          <p:cNvSpPr/>
          <p:nvPr/>
        </p:nvSpPr>
        <p:spPr>
          <a:xfrm>
            <a:off x="-57366" y="1322413"/>
            <a:ext cx="12306731" cy="5503085"/>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1252721-2CE2-49CA-AA17-E8B88A26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 cy="1828800"/>
          </a:xfrm>
          <a:prstGeom prst="rect">
            <a:avLst/>
          </a:prstGeom>
        </p:spPr>
      </p:pic>
      <p:sp>
        <p:nvSpPr>
          <p:cNvPr id="23" name="TextBox 22">
            <a:extLst>
              <a:ext uri="{FF2B5EF4-FFF2-40B4-BE49-F238E27FC236}">
                <a16:creationId xmlns:a16="http://schemas.microsoft.com/office/drawing/2014/main" id="{D628BED2-33A7-403B-8A27-97366195A188}"/>
              </a:ext>
            </a:extLst>
          </p:cNvPr>
          <p:cNvSpPr txBox="1"/>
          <p:nvPr/>
        </p:nvSpPr>
        <p:spPr>
          <a:xfrm rot="21220342">
            <a:off x="1862628" y="1067108"/>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cxnSp>
        <p:nvCxnSpPr>
          <p:cNvPr id="5" name="Straight Connector 4">
            <a:extLst>
              <a:ext uri="{FF2B5EF4-FFF2-40B4-BE49-F238E27FC236}">
                <a16:creationId xmlns:a16="http://schemas.microsoft.com/office/drawing/2014/main" id="{53A80D59-93C8-44E9-B7AB-5C309F9423C6}"/>
              </a:ext>
            </a:extLst>
          </p:cNvPr>
          <p:cNvCxnSpPr/>
          <p:nvPr/>
        </p:nvCxnSpPr>
        <p:spPr>
          <a:xfrm flipV="1">
            <a:off x="685800" y="5549991"/>
            <a:ext cx="10626365" cy="68385"/>
          </a:xfrm>
          <a:prstGeom prst="line">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628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lang="en-US" sz="7200">
              <a:solidFill>
                <a:prstClr val="white"/>
              </a:solidFill>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Tree>
    <p:extLst>
      <p:ext uri="{BB962C8B-B14F-4D97-AF65-F5344CB8AC3E}">
        <p14:creationId xmlns:p14="http://schemas.microsoft.com/office/powerpoint/2010/main" val="3814578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204075" y="3160453"/>
            <a:ext cx="7659760" cy="3615533"/>
          </a:xfrm>
        </p:spPr>
        <p:txBody>
          <a:bodyPr>
            <a:noAutofit/>
          </a:bodyPr>
          <a:lstStyle/>
          <a:p>
            <a:pPr marL="0" indent="0">
              <a:buNone/>
            </a:pPr>
            <a:endParaRPr lang="en-US" sz="1600">
              <a:solidFill>
                <a:schemeClr val="bg1"/>
              </a:solidFill>
            </a:endParaRPr>
          </a:p>
          <a:p>
            <a:pPr marL="0" indent="0">
              <a:buNone/>
            </a:pPr>
            <a:endParaRPr lang="en-US" sz="1600">
              <a:solidFill>
                <a:schemeClr val="bg1"/>
              </a:solidFill>
            </a:endParaRPr>
          </a:p>
          <a:p>
            <a:pPr marL="0" indent="0">
              <a:buNone/>
            </a:pPr>
            <a:r>
              <a:rPr lang="en-US" sz="1600">
                <a:solidFill>
                  <a:schemeClr val="bg1"/>
                </a:solidFill>
              </a:rPr>
              <a:t>1. Vulnerable Kernel Driver		(BYOVD)</a:t>
            </a:r>
          </a:p>
          <a:p>
            <a:endParaRPr lang="en-US" sz="16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lang="en-US" sz="7200">
              <a:solidFill>
                <a:prstClr val="white"/>
              </a:solidFill>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
        <p:nvSpPr>
          <p:cNvPr id="2" name="Rectangle 1">
            <a:extLst>
              <a:ext uri="{FF2B5EF4-FFF2-40B4-BE49-F238E27FC236}">
                <a16:creationId xmlns:a16="http://schemas.microsoft.com/office/drawing/2014/main" id="{79F3D124-69BA-4E47-AE42-7B784DC5A873}"/>
              </a:ext>
            </a:extLst>
          </p:cNvPr>
          <p:cNvSpPr/>
          <p:nvPr/>
        </p:nvSpPr>
        <p:spPr>
          <a:xfrm>
            <a:off x="3990659" y="4025884"/>
            <a:ext cx="3873176" cy="369332"/>
          </a:xfrm>
          <a:prstGeom prst="rect">
            <a:avLst/>
          </a:prstGeom>
        </p:spPr>
        <p:txBody>
          <a:bodyPr wrap="none">
            <a:spAutoFit/>
          </a:bodyPr>
          <a:lstStyle/>
          <a:p>
            <a:r>
              <a:rPr lang="en-US">
                <a:solidFill>
                  <a:schemeClr val="bg1"/>
                </a:solidFill>
              </a:rPr>
              <a:t>Bring Your Own Vulnerable Driver</a:t>
            </a:r>
            <a:endParaRPr lang="en-US"/>
          </a:p>
        </p:txBody>
      </p:sp>
      <p:sp>
        <p:nvSpPr>
          <p:cNvPr id="4" name="TextBox 3">
            <a:extLst>
              <a:ext uri="{FF2B5EF4-FFF2-40B4-BE49-F238E27FC236}">
                <a16:creationId xmlns:a16="http://schemas.microsoft.com/office/drawing/2014/main" id="{6901DA15-D685-4B6E-88A1-6657FC9B6C59}"/>
              </a:ext>
            </a:extLst>
          </p:cNvPr>
          <p:cNvSpPr txBox="1"/>
          <p:nvPr/>
        </p:nvSpPr>
        <p:spPr>
          <a:xfrm rot="20885917">
            <a:off x="5639397" y="3697201"/>
            <a:ext cx="1939955" cy="369332"/>
          </a:xfrm>
          <a:prstGeom prst="rect">
            <a:avLst/>
          </a:prstGeom>
          <a:noFill/>
        </p:spPr>
        <p:txBody>
          <a:bodyPr wrap="none" rtlCol="0">
            <a:spAutoFit/>
          </a:bodyPr>
          <a:lstStyle/>
          <a:p>
            <a:r>
              <a:rPr lang="en-US">
                <a:solidFill>
                  <a:schemeClr val="accent2">
                    <a:lumMod val="20000"/>
                    <a:lumOff val="80000"/>
                  </a:schemeClr>
                </a:solidFill>
              </a:rPr>
              <a:t>Not Well Known</a:t>
            </a:r>
          </a:p>
        </p:txBody>
      </p:sp>
      <p:pic>
        <p:nvPicPr>
          <p:cNvPr id="12" name="Picture 11">
            <a:extLst>
              <a:ext uri="{FF2B5EF4-FFF2-40B4-BE49-F238E27FC236}">
                <a16:creationId xmlns:a16="http://schemas.microsoft.com/office/drawing/2014/main" id="{653464D8-AC7A-48DE-AAF5-CBB3723AF3CC}"/>
              </a:ext>
            </a:extLst>
          </p:cNvPr>
          <p:cNvPicPr>
            <a:picLocks noChangeAspect="1"/>
          </p:cNvPicPr>
          <p:nvPr/>
        </p:nvPicPr>
        <p:blipFill rotWithShape="1">
          <a:blip r:embed="rId5">
            <a:extLst>
              <a:ext uri="{28A0092B-C50C-407E-A947-70E740481C1C}">
                <a14:useLocalDpi xmlns:a14="http://schemas.microsoft.com/office/drawing/2010/main" val="0"/>
              </a:ext>
            </a:extLst>
          </a:blip>
          <a:srcRect l="4282" r="3366" b="19537"/>
          <a:stretch/>
        </p:blipFill>
        <p:spPr>
          <a:xfrm>
            <a:off x="8759311" y="3140483"/>
            <a:ext cx="3083560" cy="1234643"/>
          </a:xfrm>
          <a:prstGeom prst="rect">
            <a:avLst/>
          </a:prstGeom>
        </p:spPr>
      </p:pic>
      <p:pic>
        <p:nvPicPr>
          <p:cNvPr id="13" name="Picture 12">
            <a:extLst>
              <a:ext uri="{FF2B5EF4-FFF2-40B4-BE49-F238E27FC236}">
                <a16:creationId xmlns:a16="http://schemas.microsoft.com/office/drawing/2014/main" id="{EA825C93-269F-4C38-9EA9-3B6A26F21D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16739" y="3820907"/>
            <a:ext cx="640501" cy="640501"/>
          </a:xfrm>
          <a:prstGeom prst="rect">
            <a:avLst/>
          </a:prstGeom>
        </p:spPr>
      </p:pic>
    </p:spTree>
    <p:extLst>
      <p:ext uri="{BB962C8B-B14F-4D97-AF65-F5344CB8AC3E}">
        <p14:creationId xmlns:p14="http://schemas.microsoft.com/office/powerpoint/2010/main" val="1710511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204075" y="3160453"/>
            <a:ext cx="7659760" cy="3615533"/>
          </a:xfrm>
        </p:spPr>
        <p:txBody>
          <a:bodyPr>
            <a:noAutofit/>
          </a:bodyPr>
          <a:lstStyle/>
          <a:p>
            <a:pPr marL="0" indent="0">
              <a:buNone/>
            </a:pPr>
            <a:endParaRPr lang="en-US" sz="1600">
              <a:solidFill>
                <a:schemeClr val="bg1"/>
              </a:solidFill>
            </a:endParaRPr>
          </a:p>
          <a:p>
            <a:pPr marL="0" indent="0">
              <a:buNone/>
            </a:pPr>
            <a:endParaRPr lang="en-US" sz="1600">
              <a:solidFill>
                <a:schemeClr val="bg1"/>
              </a:solidFill>
            </a:endParaRPr>
          </a:p>
          <a:p>
            <a:pPr marL="0" indent="0">
              <a:buNone/>
            </a:pPr>
            <a:r>
              <a:rPr lang="en-US" sz="1600">
                <a:solidFill>
                  <a:schemeClr val="bg1"/>
                </a:solidFill>
              </a:rPr>
              <a:t>1. Vulnerable Kernel Driver		(BYOVD)</a:t>
            </a:r>
          </a:p>
          <a:p>
            <a:endParaRPr lang="en-US" sz="1600">
              <a:solidFill>
                <a:schemeClr val="bg1"/>
              </a:solidFill>
            </a:endParaRPr>
          </a:p>
          <a:p>
            <a:endParaRPr lang="en-US" sz="1600">
              <a:solidFill>
                <a:schemeClr val="bg1"/>
              </a:solidFill>
            </a:endParaRPr>
          </a:p>
          <a:p>
            <a:pPr marL="0" indent="0">
              <a:buNone/>
            </a:pPr>
            <a:endParaRPr lang="en-US" sz="1600">
              <a:solidFill>
                <a:schemeClr val="bg1"/>
              </a:solidFill>
            </a:endParaRPr>
          </a:p>
          <a:p>
            <a:endParaRPr lang="en-US" sz="1600">
              <a:solidFill>
                <a:schemeClr val="bg1"/>
              </a:solidFill>
            </a:endParaRPr>
          </a:p>
          <a:p>
            <a:pPr marL="0" indent="0">
              <a:buNone/>
            </a:pPr>
            <a:r>
              <a:rPr lang="en-US" sz="1600">
                <a:solidFill>
                  <a:schemeClr val="bg1"/>
                </a:solidFill>
              </a:rPr>
              <a:t>2. UEFI Bootkit			Infect a Computer’s Boot process</a:t>
            </a:r>
          </a:p>
          <a:p>
            <a:endParaRPr lang="en-US" sz="16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
        <p:nvSpPr>
          <p:cNvPr id="2" name="Rectangle 1">
            <a:extLst>
              <a:ext uri="{FF2B5EF4-FFF2-40B4-BE49-F238E27FC236}">
                <a16:creationId xmlns:a16="http://schemas.microsoft.com/office/drawing/2014/main" id="{79F3D124-69BA-4E47-AE42-7B784DC5A873}"/>
              </a:ext>
            </a:extLst>
          </p:cNvPr>
          <p:cNvSpPr/>
          <p:nvPr/>
        </p:nvSpPr>
        <p:spPr>
          <a:xfrm>
            <a:off x="3990659" y="4025884"/>
            <a:ext cx="3873176" cy="369332"/>
          </a:xfrm>
          <a:prstGeom prst="rect">
            <a:avLst/>
          </a:prstGeom>
        </p:spPr>
        <p:txBody>
          <a:bodyPr wrap="none">
            <a:spAutoFit/>
          </a:bodyPr>
          <a:lstStyle/>
          <a:p>
            <a:r>
              <a:rPr lang="en-US">
                <a:solidFill>
                  <a:schemeClr val="bg1"/>
                </a:solidFill>
              </a:rPr>
              <a:t>Bring Your Own Vulnerable Driver</a:t>
            </a:r>
            <a:endParaRPr lang="en-US"/>
          </a:p>
        </p:txBody>
      </p:sp>
      <p:sp>
        <p:nvSpPr>
          <p:cNvPr id="4" name="TextBox 3">
            <a:extLst>
              <a:ext uri="{FF2B5EF4-FFF2-40B4-BE49-F238E27FC236}">
                <a16:creationId xmlns:a16="http://schemas.microsoft.com/office/drawing/2014/main" id="{6901DA15-D685-4B6E-88A1-6657FC9B6C59}"/>
              </a:ext>
            </a:extLst>
          </p:cNvPr>
          <p:cNvSpPr txBox="1"/>
          <p:nvPr/>
        </p:nvSpPr>
        <p:spPr>
          <a:xfrm rot="20885917">
            <a:off x="5639397" y="3697201"/>
            <a:ext cx="1939955" cy="369332"/>
          </a:xfrm>
          <a:prstGeom prst="rect">
            <a:avLst/>
          </a:prstGeom>
          <a:noFill/>
        </p:spPr>
        <p:txBody>
          <a:bodyPr wrap="none" rtlCol="0">
            <a:spAutoFit/>
          </a:bodyPr>
          <a:lstStyle/>
          <a:p>
            <a:r>
              <a:rPr lang="en-US">
                <a:solidFill>
                  <a:schemeClr val="accent2">
                    <a:lumMod val="20000"/>
                    <a:lumOff val="80000"/>
                  </a:schemeClr>
                </a:solidFill>
              </a:rPr>
              <a:t>Not Well Known</a:t>
            </a:r>
          </a:p>
        </p:txBody>
      </p:sp>
      <p:sp>
        <p:nvSpPr>
          <p:cNvPr id="10" name="TextBox 9">
            <a:extLst>
              <a:ext uri="{FF2B5EF4-FFF2-40B4-BE49-F238E27FC236}">
                <a16:creationId xmlns:a16="http://schemas.microsoft.com/office/drawing/2014/main" id="{F9CEF2C1-889A-414E-A1AB-8A0A04EF14F3}"/>
              </a:ext>
            </a:extLst>
          </p:cNvPr>
          <p:cNvSpPr txBox="1"/>
          <p:nvPr/>
        </p:nvSpPr>
        <p:spPr>
          <a:xfrm rot="20885917">
            <a:off x="5825787" y="5240800"/>
            <a:ext cx="1473480" cy="369332"/>
          </a:xfrm>
          <a:prstGeom prst="rect">
            <a:avLst/>
          </a:prstGeom>
          <a:noFill/>
        </p:spPr>
        <p:txBody>
          <a:bodyPr wrap="none" rtlCol="0">
            <a:spAutoFit/>
          </a:bodyPr>
          <a:lstStyle/>
          <a:p>
            <a:r>
              <a:rPr lang="en-US">
                <a:solidFill>
                  <a:schemeClr val="accent2">
                    <a:lumMod val="20000"/>
                    <a:lumOff val="80000"/>
                  </a:schemeClr>
                </a:solidFill>
              </a:rPr>
              <a:t>SecureBoot</a:t>
            </a:r>
          </a:p>
        </p:txBody>
      </p:sp>
      <p:sp>
        <p:nvSpPr>
          <p:cNvPr id="11" name="TextBox 10">
            <a:extLst>
              <a:ext uri="{FF2B5EF4-FFF2-40B4-BE49-F238E27FC236}">
                <a16:creationId xmlns:a16="http://schemas.microsoft.com/office/drawing/2014/main" id="{9AD78B2B-8BCB-4D86-B971-BBED98C2ED15}"/>
              </a:ext>
            </a:extLst>
          </p:cNvPr>
          <p:cNvSpPr txBox="1"/>
          <p:nvPr/>
        </p:nvSpPr>
        <p:spPr>
          <a:xfrm rot="604186">
            <a:off x="5836801" y="5943710"/>
            <a:ext cx="1938351" cy="369332"/>
          </a:xfrm>
          <a:prstGeom prst="rect">
            <a:avLst/>
          </a:prstGeom>
          <a:noFill/>
        </p:spPr>
        <p:txBody>
          <a:bodyPr wrap="none" rtlCol="0">
            <a:spAutoFit/>
          </a:bodyPr>
          <a:lstStyle/>
          <a:p>
            <a:r>
              <a:rPr lang="en-US">
                <a:solidFill>
                  <a:schemeClr val="accent2">
                    <a:lumMod val="20000"/>
                    <a:lumOff val="80000"/>
                  </a:schemeClr>
                </a:solidFill>
              </a:rPr>
              <a:t>Physical Access</a:t>
            </a:r>
          </a:p>
        </p:txBody>
      </p:sp>
      <p:pic>
        <p:nvPicPr>
          <p:cNvPr id="12" name="Picture 11">
            <a:extLst>
              <a:ext uri="{FF2B5EF4-FFF2-40B4-BE49-F238E27FC236}">
                <a16:creationId xmlns:a16="http://schemas.microsoft.com/office/drawing/2014/main" id="{653464D8-AC7A-48DE-AAF5-CBB3723AF3CC}"/>
              </a:ext>
            </a:extLst>
          </p:cNvPr>
          <p:cNvPicPr>
            <a:picLocks noChangeAspect="1"/>
          </p:cNvPicPr>
          <p:nvPr/>
        </p:nvPicPr>
        <p:blipFill rotWithShape="1">
          <a:blip r:embed="rId5">
            <a:extLst>
              <a:ext uri="{28A0092B-C50C-407E-A947-70E740481C1C}">
                <a14:useLocalDpi xmlns:a14="http://schemas.microsoft.com/office/drawing/2010/main" val="0"/>
              </a:ext>
            </a:extLst>
          </a:blip>
          <a:srcRect l="4282" r="3366" b="19537"/>
          <a:stretch/>
        </p:blipFill>
        <p:spPr>
          <a:xfrm>
            <a:off x="8759311" y="3140483"/>
            <a:ext cx="3083560" cy="1234643"/>
          </a:xfrm>
          <a:prstGeom prst="rect">
            <a:avLst/>
          </a:prstGeom>
        </p:spPr>
      </p:pic>
      <p:pic>
        <p:nvPicPr>
          <p:cNvPr id="13" name="Picture 12">
            <a:extLst>
              <a:ext uri="{FF2B5EF4-FFF2-40B4-BE49-F238E27FC236}">
                <a16:creationId xmlns:a16="http://schemas.microsoft.com/office/drawing/2014/main" id="{91DFF2D0-D7A5-4639-8E5A-BC16B02AA0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7804" y="5267709"/>
            <a:ext cx="948204" cy="1095176"/>
          </a:xfrm>
          <a:prstGeom prst="rect">
            <a:avLst/>
          </a:prstGeom>
        </p:spPr>
      </p:pic>
      <p:pic>
        <p:nvPicPr>
          <p:cNvPr id="17" name="Picture 16">
            <a:extLst>
              <a:ext uri="{FF2B5EF4-FFF2-40B4-BE49-F238E27FC236}">
                <a16:creationId xmlns:a16="http://schemas.microsoft.com/office/drawing/2014/main" id="{0F1AAB03-4C02-4343-B4A0-54CFA7DB65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16739" y="3820907"/>
            <a:ext cx="640501" cy="640501"/>
          </a:xfrm>
          <a:prstGeom prst="rect">
            <a:avLst/>
          </a:prstGeom>
        </p:spPr>
      </p:pic>
      <p:pic>
        <p:nvPicPr>
          <p:cNvPr id="18" name="Picture 17">
            <a:extLst>
              <a:ext uri="{FF2B5EF4-FFF2-40B4-BE49-F238E27FC236}">
                <a16:creationId xmlns:a16="http://schemas.microsoft.com/office/drawing/2014/main" id="{E648AB17-9B29-480E-BA28-56BC5BC35A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7965" y="5612831"/>
            <a:ext cx="948203" cy="677288"/>
          </a:xfrm>
          <a:prstGeom prst="rect">
            <a:avLst/>
          </a:prstGeom>
        </p:spPr>
      </p:pic>
    </p:spTree>
    <p:extLst>
      <p:ext uri="{BB962C8B-B14F-4D97-AF65-F5344CB8AC3E}">
        <p14:creationId xmlns:p14="http://schemas.microsoft.com/office/powerpoint/2010/main" val="924737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9EEA850-29AA-4B66-889A-A2CAEDFA29DA}"/>
              </a:ext>
            </a:extLst>
          </p:cNvPr>
          <p:cNvSpPr>
            <a:spLocks noGrp="1"/>
          </p:cNvSpPr>
          <p:nvPr>
            <p:ph idx="1"/>
          </p:nvPr>
        </p:nvSpPr>
        <p:spPr>
          <a:xfrm>
            <a:off x="685800" y="2196046"/>
            <a:ext cx="5410200" cy="4341707"/>
          </a:xfrm>
        </p:spPr>
        <p:txBody>
          <a:bodyPr>
            <a:noAutofit/>
          </a:bodyPr>
          <a:lstStyle/>
          <a:p>
            <a:pPr algn="just"/>
            <a:endParaRPr lang="es-ES" sz="700">
              <a:solidFill>
                <a:schemeClr val="bg1"/>
              </a:solidFill>
            </a:endParaRPr>
          </a:p>
          <a:p>
            <a:pPr algn="just"/>
            <a:r>
              <a:rPr lang="es-ES" sz="2000">
                <a:solidFill>
                  <a:schemeClr val="bg1"/>
                </a:solidFill>
              </a:rPr>
              <a:t>Concepts</a:t>
            </a:r>
          </a:p>
          <a:p>
            <a:pPr lvl="1" algn="just"/>
            <a:r>
              <a:rPr lang="es-ES" sz="1800">
                <a:solidFill>
                  <a:schemeClr val="bg1"/>
                </a:solidFill>
              </a:rPr>
              <a:t>Kernel</a:t>
            </a:r>
          </a:p>
          <a:p>
            <a:pPr lvl="1" algn="just"/>
            <a:r>
              <a:rPr lang="es-ES" sz="1800">
                <a:solidFill>
                  <a:schemeClr val="bg1"/>
                </a:solidFill>
              </a:rPr>
              <a:t>Rootkit</a:t>
            </a:r>
          </a:p>
          <a:p>
            <a:pPr lvl="1" algn="just"/>
            <a:r>
              <a:rPr lang="es-ES" sz="1800">
                <a:solidFill>
                  <a:schemeClr val="bg1"/>
                </a:solidFill>
              </a:rPr>
              <a:t>Security Mechanisms</a:t>
            </a:r>
          </a:p>
          <a:p>
            <a:pPr marL="0" indent="0" algn="just">
              <a:buNone/>
            </a:pPr>
            <a:endParaRPr lang="es-ES" sz="700">
              <a:solidFill>
                <a:schemeClr val="bg1"/>
              </a:solidFill>
            </a:endParaRPr>
          </a:p>
          <a:p>
            <a:pPr algn="just"/>
            <a:r>
              <a:rPr lang="es-ES" sz="2000">
                <a:solidFill>
                  <a:schemeClr val="bg1"/>
                </a:solidFill>
              </a:rPr>
              <a:t>Checkpoint</a:t>
            </a:r>
            <a:endParaRPr lang="es-ES" sz="1800">
              <a:solidFill>
                <a:schemeClr val="bg1"/>
              </a:solidFill>
            </a:endParaRPr>
          </a:p>
          <a:p>
            <a:pPr marL="0" indent="0" algn="just">
              <a:buNone/>
            </a:pPr>
            <a:endParaRPr lang="es-ES" sz="700">
              <a:solidFill>
                <a:schemeClr val="bg1"/>
              </a:solidFill>
            </a:endParaRPr>
          </a:p>
          <a:p>
            <a:pPr algn="just"/>
            <a:r>
              <a:rPr lang="es-ES" sz="2000">
                <a:solidFill>
                  <a:schemeClr val="bg1"/>
                </a:solidFill>
              </a:rPr>
              <a:t>Development Environment</a:t>
            </a:r>
          </a:p>
          <a:p>
            <a:pPr lvl="1" algn="just"/>
            <a:r>
              <a:rPr lang="es-ES" sz="1800">
                <a:solidFill>
                  <a:schemeClr val="bg1"/>
                </a:solidFill>
              </a:rPr>
              <a:t>Script</a:t>
            </a:r>
          </a:p>
          <a:p>
            <a:pPr lvl="1" algn="just"/>
            <a:r>
              <a:rPr lang="es-ES" sz="1800">
                <a:solidFill>
                  <a:schemeClr val="bg1"/>
                </a:solidFill>
              </a:rPr>
              <a:t>Kernel Mode Driver</a:t>
            </a:r>
          </a:p>
          <a:p>
            <a:pPr lvl="1" algn="just"/>
            <a:r>
              <a:rPr lang="es-ES" sz="1800">
                <a:solidFill>
                  <a:schemeClr val="bg1"/>
                </a:solidFill>
              </a:rPr>
              <a:t>Our Malicious Driver</a:t>
            </a:r>
          </a:p>
          <a:p>
            <a:pPr marL="0" indent="0" algn="just">
              <a:buNone/>
            </a:pPr>
            <a:endParaRPr lang="es-ES" sz="700">
              <a:solidFill>
                <a:schemeClr val="bg1"/>
              </a:solidFill>
            </a:endParaRPr>
          </a:p>
          <a:p>
            <a:pPr algn="just"/>
            <a:r>
              <a:rPr lang="es-ES" sz="2000">
                <a:solidFill>
                  <a:schemeClr val="bg1"/>
                </a:solidFill>
              </a:rPr>
              <a:t>Demo Time</a:t>
            </a:r>
          </a:p>
          <a:p>
            <a:pPr algn="just"/>
            <a:endParaRPr lang="es-ES" sz="2000">
              <a:solidFill>
                <a:schemeClr val="bg1"/>
              </a:solidFill>
            </a:endParaRPr>
          </a:p>
        </p:txBody>
      </p:sp>
      <p:sp>
        <p:nvSpPr>
          <p:cNvPr id="11" name="Content Placeholder 2">
            <a:extLst>
              <a:ext uri="{FF2B5EF4-FFF2-40B4-BE49-F238E27FC236}">
                <a16:creationId xmlns:a16="http://schemas.microsoft.com/office/drawing/2014/main" id="{1032B842-4E4C-49EB-B421-A792CF5EE725}"/>
              </a:ext>
            </a:extLst>
          </p:cNvPr>
          <p:cNvSpPr txBox="1">
            <a:spLocks/>
          </p:cNvSpPr>
          <p:nvPr/>
        </p:nvSpPr>
        <p:spPr>
          <a:xfrm>
            <a:off x="6571786" y="2196047"/>
            <a:ext cx="5410200" cy="4341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endParaRPr lang="en-US" sz="700">
              <a:solidFill>
                <a:schemeClr val="bg1"/>
              </a:solidFill>
            </a:endParaRPr>
          </a:p>
          <a:p>
            <a:pPr algn="just"/>
            <a:r>
              <a:rPr lang="en-US" sz="2000">
                <a:solidFill>
                  <a:schemeClr val="bg1"/>
                </a:solidFill>
              </a:rPr>
              <a:t>Development</a:t>
            </a:r>
          </a:p>
          <a:p>
            <a:pPr lvl="1" algn="just"/>
            <a:r>
              <a:rPr lang="en-US" sz="1800">
                <a:solidFill>
                  <a:schemeClr val="bg1"/>
                </a:solidFill>
              </a:rPr>
              <a:t>Communication, Keylogger</a:t>
            </a:r>
          </a:p>
          <a:p>
            <a:pPr lvl="1" algn="just"/>
            <a:r>
              <a:rPr lang="en-US" sz="1800">
                <a:solidFill>
                  <a:schemeClr val="bg1"/>
                </a:solidFill>
              </a:rPr>
              <a:t>Hide Processes, Hide Folders</a:t>
            </a:r>
          </a:p>
          <a:p>
            <a:pPr lvl="1" algn="just"/>
            <a:r>
              <a:rPr lang="en-US" sz="1800">
                <a:solidFill>
                  <a:schemeClr val="bg1"/>
                </a:solidFill>
              </a:rPr>
              <a:t>Network Control, Network Requests</a:t>
            </a:r>
            <a:endParaRPr lang="en-US" sz="700">
              <a:solidFill>
                <a:schemeClr val="bg1"/>
              </a:solidFill>
            </a:endParaRPr>
          </a:p>
          <a:p>
            <a:pPr marL="0" indent="0" algn="just">
              <a:buNone/>
            </a:pPr>
            <a:endParaRPr lang="en-US" sz="700">
              <a:solidFill>
                <a:schemeClr val="bg1"/>
              </a:solidFill>
            </a:endParaRPr>
          </a:p>
          <a:p>
            <a:pPr algn="just"/>
            <a:r>
              <a:rPr lang="en-US" sz="2000">
                <a:solidFill>
                  <a:schemeClr val="bg1"/>
                </a:solidFill>
              </a:rPr>
              <a:t>Infection</a:t>
            </a:r>
            <a:endParaRPr lang="en-US" sz="1800">
              <a:solidFill>
                <a:schemeClr val="bg1"/>
              </a:solidFill>
            </a:endParaRPr>
          </a:p>
          <a:p>
            <a:pPr marL="0" indent="0" algn="just">
              <a:buNone/>
            </a:pPr>
            <a:endParaRPr lang="en-US" sz="700">
              <a:solidFill>
                <a:schemeClr val="bg1"/>
              </a:solidFill>
            </a:endParaRPr>
          </a:p>
          <a:p>
            <a:pPr algn="just"/>
            <a:r>
              <a:rPr lang="en-US" sz="2000">
                <a:solidFill>
                  <a:schemeClr val="bg1"/>
                </a:solidFill>
              </a:rPr>
              <a:t>B/Rootkits in the Wild</a:t>
            </a:r>
          </a:p>
          <a:p>
            <a:pPr lvl="1" algn="just"/>
            <a:r>
              <a:rPr lang="en-US" sz="1800">
                <a:solidFill>
                  <a:schemeClr val="bg1"/>
                </a:solidFill>
              </a:rPr>
              <a:t>FudModule</a:t>
            </a:r>
          </a:p>
          <a:p>
            <a:pPr lvl="1" algn="just"/>
            <a:r>
              <a:rPr lang="en-US" sz="1800">
                <a:solidFill>
                  <a:schemeClr val="bg1"/>
                </a:solidFill>
              </a:rPr>
              <a:t>Fire Chili</a:t>
            </a:r>
          </a:p>
          <a:p>
            <a:pPr lvl="1" algn="just"/>
            <a:r>
              <a:rPr lang="en-US" sz="1800">
                <a:solidFill>
                  <a:schemeClr val="bg1"/>
                </a:solidFill>
              </a:rPr>
              <a:t>SPEcter</a:t>
            </a:r>
          </a:p>
          <a:p>
            <a:pPr algn="just"/>
            <a:endParaRPr lang="en-US" sz="700">
              <a:solidFill>
                <a:schemeClr val="bg1"/>
              </a:solidFill>
            </a:endParaRPr>
          </a:p>
          <a:p>
            <a:pPr algn="just"/>
            <a:r>
              <a:rPr lang="es-ES" sz="2000">
                <a:solidFill>
                  <a:schemeClr val="bg1"/>
                </a:solidFill>
              </a:rPr>
              <a:t>Demo Time</a:t>
            </a:r>
          </a:p>
        </p:txBody>
      </p:sp>
      <p:sp>
        <p:nvSpPr>
          <p:cNvPr id="13" name="Title 1">
            <a:extLst>
              <a:ext uri="{FF2B5EF4-FFF2-40B4-BE49-F238E27FC236}">
                <a16:creationId xmlns:a16="http://schemas.microsoft.com/office/drawing/2014/main" id="{DEB7878A-FFB8-4120-B7DF-F4E94FC064C7}"/>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s-ES">
                <a:solidFill>
                  <a:schemeClr val="bg1"/>
                </a:solidFill>
              </a:rPr>
              <a:t>Table of Contents</a:t>
            </a:r>
            <a:endParaRPr lang="en-US">
              <a:solidFill>
                <a:schemeClr val="bg1"/>
              </a:solidFill>
            </a:endParaRPr>
          </a:p>
        </p:txBody>
      </p:sp>
      <p:sp>
        <p:nvSpPr>
          <p:cNvPr id="2" name="TextBox 1">
            <a:extLst>
              <a:ext uri="{FF2B5EF4-FFF2-40B4-BE49-F238E27FC236}">
                <a16:creationId xmlns:a16="http://schemas.microsoft.com/office/drawing/2014/main" id="{3D541370-46BE-4EE7-8AD5-77C82C85DE36}"/>
              </a:ext>
            </a:extLst>
          </p:cNvPr>
          <p:cNvSpPr txBox="1"/>
          <p:nvPr/>
        </p:nvSpPr>
        <p:spPr>
          <a:xfrm rot="21220342">
            <a:off x="1862628" y="1067108"/>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sp>
        <p:nvSpPr>
          <p:cNvPr id="4" name="Double Wave 3">
            <a:extLst>
              <a:ext uri="{FF2B5EF4-FFF2-40B4-BE49-F238E27FC236}">
                <a16:creationId xmlns:a16="http://schemas.microsoft.com/office/drawing/2014/main" id="{404E2CEF-9F28-475B-BD80-6D5D04D7A241}"/>
              </a:ext>
            </a:extLst>
          </p:cNvPr>
          <p:cNvSpPr/>
          <p:nvPr/>
        </p:nvSpPr>
        <p:spPr>
          <a:xfrm>
            <a:off x="-47824" y="2115923"/>
            <a:ext cx="12306731" cy="4421830"/>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0F7166-D6C9-4606-A16E-DA2F588A5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60504" cy="1860504"/>
          </a:xfrm>
          <a:prstGeom prst="rect">
            <a:avLst/>
          </a:prstGeom>
        </p:spPr>
      </p:pic>
      <p:pic>
        <p:nvPicPr>
          <p:cNvPr id="8" name="Picture 7">
            <a:extLst>
              <a:ext uri="{FF2B5EF4-FFF2-40B4-BE49-F238E27FC236}">
                <a16:creationId xmlns:a16="http://schemas.microsoft.com/office/drawing/2014/main" id="{B914D408-7FCB-4604-9188-8A70A3E9A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70772">
            <a:off x="3586630" y="1840873"/>
            <a:ext cx="2778406" cy="360379"/>
          </a:xfrm>
          <a:prstGeom prst="rect">
            <a:avLst/>
          </a:prstGeom>
        </p:spPr>
      </p:pic>
    </p:spTree>
    <p:extLst>
      <p:ext uri="{BB962C8B-B14F-4D97-AF65-F5344CB8AC3E}">
        <p14:creationId xmlns:p14="http://schemas.microsoft.com/office/powerpoint/2010/main" val="114167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449308-32CA-42E6-929C-1BCB9A143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 y="3291"/>
            <a:ext cx="1825509" cy="1825509"/>
          </a:xfrm>
          <a:prstGeom prst="rect">
            <a:avLst/>
          </a:prstGeom>
        </p:spPr>
      </p:pic>
      <p:sp>
        <p:nvSpPr>
          <p:cNvPr id="34" name="Title 1">
            <a:extLst>
              <a:ext uri="{FF2B5EF4-FFF2-40B4-BE49-F238E27FC236}">
                <a16:creationId xmlns:a16="http://schemas.microsoft.com/office/drawing/2014/main" id="{5B7BC90D-E83F-4451-8EED-B0B8EBD0A6B3}"/>
              </a:ext>
            </a:extLst>
          </p:cNvPr>
          <p:cNvSpPr txBox="1">
            <a:spLocks/>
          </p:cNvSpPr>
          <p:nvPr/>
        </p:nvSpPr>
        <p:spPr>
          <a:xfrm>
            <a:off x="5312229" y="235270"/>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B / Rootkis In The Wild</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2" name="Oval 1">
            <a:extLst>
              <a:ext uri="{FF2B5EF4-FFF2-40B4-BE49-F238E27FC236}">
                <a16:creationId xmlns:a16="http://schemas.microsoft.com/office/drawing/2014/main" id="{B07CBD91-9C52-4C04-BDC7-1F5798EE57B9}"/>
              </a:ext>
            </a:extLst>
          </p:cNvPr>
          <p:cNvSpPr/>
          <p:nvPr/>
        </p:nvSpPr>
        <p:spPr>
          <a:xfrm>
            <a:off x="71561" y="4031311"/>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2021</a:t>
            </a:r>
          </a:p>
        </p:txBody>
      </p:sp>
      <p:sp>
        <p:nvSpPr>
          <p:cNvPr id="3" name="Rectangle: Rounded Corners 2">
            <a:extLst>
              <a:ext uri="{FF2B5EF4-FFF2-40B4-BE49-F238E27FC236}">
                <a16:creationId xmlns:a16="http://schemas.microsoft.com/office/drawing/2014/main" id="{97473A81-E4D3-4A2F-9C23-C895B253B06C}"/>
              </a:ext>
            </a:extLst>
          </p:cNvPr>
          <p:cNvSpPr/>
          <p:nvPr/>
        </p:nvSpPr>
        <p:spPr>
          <a:xfrm>
            <a:off x="636104" y="46564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C000"/>
                </a:solidFill>
              </a:rPr>
              <a:t>ESPecter</a:t>
            </a:r>
          </a:p>
          <a:p>
            <a:pPr marL="285750" indent="-285750">
              <a:buFont typeface="Arial" panose="020B0604020202020204" pitchFamily="34" charset="0"/>
              <a:buChar char="•"/>
            </a:pPr>
            <a:endParaRPr lang="en-US"/>
          </a:p>
          <a:p>
            <a:r>
              <a:rPr lang="en-US"/>
              <a:t>FinSpy</a:t>
            </a:r>
          </a:p>
          <a:p>
            <a:pPr marL="285750" indent="-285750">
              <a:buFont typeface="Arial" panose="020B0604020202020204" pitchFamily="34" charset="0"/>
              <a:buChar char="•"/>
            </a:pPr>
            <a:endParaRPr lang="en-US"/>
          </a:p>
          <a:p>
            <a:r>
              <a:rPr lang="en-US"/>
              <a:t>Moriya</a:t>
            </a:r>
          </a:p>
        </p:txBody>
      </p:sp>
      <p:sp>
        <p:nvSpPr>
          <p:cNvPr id="6" name="Oval 5">
            <a:extLst>
              <a:ext uri="{FF2B5EF4-FFF2-40B4-BE49-F238E27FC236}">
                <a16:creationId xmlns:a16="http://schemas.microsoft.com/office/drawing/2014/main" id="{AE14BB0E-559D-45AF-86CF-C9740F9BD11F}"/>
              </a:ext>
            </a:extLst>
          </p:cNvPr>
          <p:cNvSpPr/>
          <p:nvPr/>
        </p:nvSpPr>
        <p:spPr>
          <a:xfrm>
            <a:off x="2580766" y="1576345"/>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2022</a:t>
            </a:r>
          </a:p>
        </p:txBody>
      </p:sp>
      <p:sp>
        <p:nvSpPr>
          <p:cNvPr id="7" name="Rectangle: Rounded Corners 6">
            <a:extLst>
              <a:ext uri="{FF2B5EF4-FFF2-40B4-BE49-F238E27FC236}">
                <a16:creationId xmlns:a16="http://schemas.microsoft.com/office/drawing/2014/main" id="{23611462-7491-4DDC-A46E-A205BC7A8A55}"/>
              </a:ext>
            </a:extLst>
          </p:cNvPr>
          <p:cNvSpPr/>
          <p:nvPr/>
        </p:nvSpPr>
        <p:spPr>
          <a:xfrm>
            <a:off x="3145310" y="2201517"/>
            <a:ext cx="2768566"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MoonBounce</a:t>
            </a:r>
          </a:p>
          <a:p>
            <a:pPr marL="285750" indent="-285750">
              <a:buFont typeface="Arial" panose="020B0604020202020204" pitchFamily="34" charset="0"/>
              <a:buChar char="•"/>
            </a:pPr>
            <a:endParaRPr lang="en-US"/>
          </a:p>
          <a:p>
            <a:r>
              <a:rPr lang="en-US"/>
              <a:t>CosmicStrand</a:t>
            </a:r>
          </a:p>
          <a:p>
            <a:pPr marL="285750" indent="-285750">
              <a:buFont typeface="Arial" panose="020B0604020202020204" pitchFamily="34" charset="0"/>
              <a:buChar char="•"/>
            </a:pPr>
            <a:endParaRPr lang="en-US"/>
          </a:p>
          <a:p>
            <a:r>
              <a:rPr lang="en-US">
                <a:solidFill>
                  <a:schemeClr val="bg1"/>
                </a:solidFill>
              </a:rPr>
              <a:t>Fire Chili</a:t>
            </a:r>
          </a:p>
        </p:txBody>
      </p:sp>
      <p:sp>
        <p:nvSpPr>
          <p:cNvPr id="9" name="Oval 8">
            <a:extLst>
              <a:ext uri="{FF2B5EF4-FFF2-40B4-BE49-F238E27FC236}">
                <a16:creationId xmlns:a16="http://schemas.microsoft.com/office/drawing/2014/main" id="{13642169-B361-4DC9-8239-7EB0BCDC74C2}"/>
              </a:ext>
            </a:extLst>
          </p:cNvPr>
          <p:cNvSpPr/>
          <p:nvPr/>
        </p:nvSpPr>
        <p:spPr>
          <a:xfrm>
            <a:off x="8482147" y="1576345"/>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2024</a:t>
            </a:r>
          </a:p>
        </p:txBody>
      </p:sp>
      <p:sp>
        <p:nvSpPr>
          <p:cNvPr id="10" name="Rectangle: Rounded Corners 9">
            <a:extLst>
              <a:ext uri="{FF2B5EF4-FFF2-40B4-BE49-F238E27FC236}">
                <a16:creationId xmlns:a16="http://schemas.microsoft.com/office/drawing/2014/main" id="{B7998A67-0C3E-467E-99CE-821253F15FA6}"/>
              </a:ext>
            </a:extLst>
          </p:cNvPr>
          <p:cNvSpPr/>
          <p:nvPr/>
        </p:nvSpPr>
        <p:spPr>
          <a:xfrm>
            <a:off x="9046690" y="2201517"/>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Bootkitty</a:t>
            </a:r>
          </a:p>
          <a:p>
            <a:pPr marL="285750" indent="-285750">
              <a:buFont typeface="Arial" panose="020B0604020202020204" pitchFamily="34" charset="0"/>
              <a:buChar char="•"/>
            </a:pPr>
            <a:endParaRPr lang="en-US"/>
          </a:p>
          <a:p>
            <a:r>
              <a:rPr lang="en-US">
                <a:solidFill>
                  <a:srgbClr val="FFC000"/>
                </a:solidFill>
              </a:rPr>
              <a:t>Fudmodule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11" name="Oval 10">
            <a:extLst>
              <a:ext uri="{FF2B5EF4-FFF2-40B4-BE49-F238E27FC236}">
                <a16:creationId xmlns:a16="http://schemas.microsoft.com/office/drawing/2014/main" id="{25126D61-6502-4A02-9DC2-79B0C07B336A}"/>
              </a:ext>
            </a:extLst>
          </p:cNvPr>
          <p:cNvSpPr/>
          <p:nvPr/>
        </p:nvSpPr>
        <p:spPr>
          <a:xfrm>
            <a:off x="5913876" y="3955111"/>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2023</a:t>
            </a:r>
          </a:p>
        </p:txBody>
      </p:sp>
      <p:sp>
        <p:nvSpPr>
          <p:cNvPr id="12" name="Rectangle: Rounded Corners 11">
            <a:extLst>
              <a:ext uri="{FF2B5EF4-FFF2-40B4-BE49-F238E27FC236}">
                <a16:creationId xmlns:a16="http://schemas.microsoft.com/office/drawing/2014/main" id="{BEC46722-3A2E-4DB9-A08A-A55028CBFA20}"/>
              </a:ext>
            </a:extLst>
          </p:cNvPr>
          <p:cNvSpPr/>
          <p:nvPr/>
        </p:nvSpPr>
        <p:spPr>
          <a:xfrm>
            <a:off x="6478419" y="45802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BlackLotus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CF9A4B18-F51E-47F2-9F78-23CD9FBA8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1296" y="2381320"/>
            <a:ext cx="635898" cy="454213"/>
          </a:xfrm>
          <a:prstGeom prst="rect">
            <a:avLst/>
          </a:prstGeom>
        </p:spPr>
      </p:pic>
      <p:pic>
        <p:nvPicPr>
          <p:cNvPr id="14" name="Picture 13">
            <a:extLst>
              <a:ext uri="{FF2B5EF4-FFF2-40B4-BE49-F238E27FC236}">
                <a16:creationId xmlns:a16="http://schemas.microsoft.com/office/drawing/2014/main" id="{E4A4D1AB-CDD7-4A41-9745-DC703A587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7365" y="2873740"/>
            <a:ext cx="495117" cy="694901"/>
          </a:xfrm>
          <a:prstGeom prst="rect">
            <a:avLst/>
          </a:prstGeom>
        </p:spPr>
      </p:pic>
      <p:pic>
        <p:nvPicPr>
          <p:cNvPr id="16" name="Picture 15">
            <a:extLst>
              <a:ext uri="{FF2B5EF4-FFF2-40B4-BE49-F238E27FC236}">
                <a16:creationId xmlns:a16="http://schemas.microsoft.com/office/drawing/2014/main" id="{F33175E4-68C0-4F1D-AB6D-ED4016C8D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61421" y="2978708"/>
            <a:ext cx="510022" cy="510022"/>
          </a:xfrm>
          <a:prstGeom prst="rect">
            <a:avLst/>
          </a:prstGeom>
        </p:spPr>
      </p:pic>
      <p:pic>
        <p:nvPicPr>
          <p:cNvPr id="18" name="Picture 17">
            <a:extLst>
              <a:ext uri="{FF2B5EF4-FFF2-40B4-BE49-F238E27FC236}">
                <a16:creationId xmlns:a16="http://schemas.microsoft.com/office/drawing/2014/main" id="{8EAE6C43-A502-4D43-B781-06269F6FE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07194" y="2343112"/>
            <a:ext cx="503065" cy="555685"/>
          </a:xfrm>
          <a:prstGeom prst="rect">
            <a:avLst/>
          </a:prstGeom>
        </p:spPr>
      </p:pic>
      <p:pic>
        <p:nvPicPr>
          <p:cNvPr id="22" name="Picture 21">
            <a:extLst>
              <a:ext uri="{FF2B5EF4-FFF2-40B4-BE49-F238E27FC236}">
                <a16:creationId xmlns:a16="http://schemas.microsoft.com/office/drawing/2014/main" id="{9F475983-9EDE-4CF7-B1F1-521803ED9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4632" y="5480582"/>
            <a:ext cx="450292" cy="450292"/>
          </a:xfrm>
          <a:prstGeom prst="rect">
            <a:avLst/>
          </a:prstGeom>
        </p:spPr>
      </p:pic>
      <p:pic>
        <p:nvPicPr>
          <p:cNvPr id="24" name="Picture 23">
            <a:extLst>
              <a:ext uri="{FF2B5EF4-FFF2-40B4-BE49-F238E27FC236}">
                <a16:creationId xmlns:a16="http://schemas.microsoft.com/office/drawing/2014/main" id="{2D7B4F99-76E6-4A15-A620-65F7CBC6F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8296" y="4827442"/>
            <a:ext cx="635898" cy="454213"/>
          </a:xfrm>
          <a:prstGeom prst="rect">
            <a:avLst/>
          </a:prstGeom>
        </p:spPr>
      </p:pic>
      <p:pic>
        <p:nvPicPr>
          <p:cNvPr id="25" name="Picture 24">
            <a:extLst>
              <a:ext uri="{FF2B5EF4-FFF2-40B4-BE49-F238E27FC236}">
                <a16:creationId xmlns:a16="http://schemas.microsoft.com/office/drawing/2014/main" id="{D0802D0F-04DE-42E8-BFAA-54F385DB1C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360" y="4845332"/>
            <a:ext cx="510022" cy="510022"/>
          </a:xfrm>
          <a:prstGeom prst="rect">
            <a:avLst/>
          </a:prstGeom>
        </p:spPr>
      </p:pic>
      <p:pic>
        <p:nvPicPr>
          <p:cNvPr id="26" name="Picture 25">
            <a:extLst>
              <a:ext uri="{FF2B5EF4-FFF2-40B4-BE49-F238E27FC236}">
                <a16:creationId xmlns:a16="http://schemas.microsoft.com/office/drawing/2014/main" id="{C615DBB5-A989-4F3D-8C0D-8E30B43BA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790" y="2468686"/>
            <a:ext cx="635898" cy="454213"/>
          </a:xfrm>
          <a:prstGeom prst="rect">
            <a:avLst/>
          </a:prstGeom>
        </p:spPr>
      </p:pic>
      <p:pic>
        <p:nvPicPr>
          <p:cNvPr id="27" name="Picture 26">
            <a:extLst>
              <a:ext uri="{FF2B5EF4-FFF2-40B4-BE49-F238E27FC236}">
                <a16:creationId xmlns:a16="http://schemas.microsoft.com/office/drawing/2014/main" id="{415E76F7-1AD0-4487-944F-71006EADC0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3854" y="2486576"/>
            <a:ext cx="510022" cy="510022"/>
          </a:xfrm>
          <a:prstGeom prst="rect">
            <a:avLst/>
          </a:prstGeom>
        </p:spPr>
      </p:pic>
      <p:pic>
        <p:nvPicPr>
          <p:cNvPr id="28" name="Picture 27">
            <a:extLst>
              <a:ext uri="{FF2B5EF4-FFF2-40B4-BE49-F238E27FC236}">
                <a16:creationId xmlns:a16="http://schemas.microsoft.com/office/drawing/2014/main" id="{431FFFE1-08DE-4AAD-81CA-8C3FD485C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042" y="2978708"/>
            <a:ext cx="635898" cy="454213"/>
          </a:xfrm>
          <a:prstGeom prst="rect">
            <a:avLst/>
          </a:prstGeom>
        </p:spPr>
      </p:pic>
      <p:pic>
        <p:nvPicPr>
          <p:cNvPr id="29" name="Picture 28">
            <a:extLst>
              <a:ext uri="{FF2B5EF4-FFF2-40B4-BE49-F238E27FC236}">
                <a16:creationId xmlns:a16="http://schemas.microsoft.com/office/drawing/2014/main" id="{98547498-2695-4CCB-8D46-16CAE16C3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106" y="2996598"/>
            <a:ext cx="510022" cy="510022"/>
          </a:xfrm>
          <a:prstGeom prst="rect">
            <a:avLst/>
          </a:prstGeom>
        </p:spPr>
      </p:pic>
      <p:pic>
        <p:nvPicPr>
          <p:cNvPr id="32" name="Picture 31">
            <a:extLst>
              <a:ext uri="{FF2B5EF4-FFF2-40B4-BE49-F238E27FC236}">
                <a16:creationId xmlns:a16="http://schemas.microsoft.com/office/drawing/2014/main" id="{A5C8324E-87BE-400E-A784-2DFEE98C8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1712" y="4934780"/>
            <a:ext cx="635898" cy="454213"/>
          </a:xfrm>
          <a:prstGeom prst="rect">
            <a:avLst/>
          </a:prstGeom>
        </p:spPr>
      </p:pic>
      <p:pic>
        <p:nvPicPr>
          <p:cNvPr id="33" name="Picture 32">
            <a:extLst>
              <a:ext uri="{FF2B5EF4-FFF2-40B4-BE49-F238E27FC236}">
                <a16:creationId xmlns:a16="http://schemas.microsoft.com/office/drawing/2014/main" id="{BD3193E4-E8D0-418E-AE11-6A808A9273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76" y="4952670"/>
            <a:ext cx="510022" cy="510022"/>
          </a:xfrm>
          <a:prstGeom prst="rect">
            <a:avLst/>
          </a:prstGeom>
        </p:spPr>
      </p:pic>
      <p:pic>
        <p:nvPicPr>
          <p:cNvPr id="35" name="Picture 34">
            <a:extLst>
              <a:ext uri="{FF2B5EF4-FFF2-40B4-BE49-F238E27FC236}">
                <a16:creationId xmlns:a16="http://schemas.microsoft.com/office/drawing/2014/main" id="{11AB8283-B393-4E61-A40E-C7BE4DDC30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173" y="3487962"/>
            <a:ext cx="495117" cy="694901"/>
          </a:xfrm>
          <a:prstGeom prst="rect">
            <a:avLst/>
          </a:prstGeom>
        </p:spPr>
      </p:pic>
      <p:pic>
        <p:nvPicPr>
          <p:cNvPr id="36" name="Picture 35">
            <a:extLst>
              <a:ext uri="{FF2B5EF4-FFF2-40B4-BE49-F238E27FC236}">
                <a16:creationId xmlns:a16="http://schemas.microsoft.com/office/drawing/2014/main" id="{19E9A590-AD7D-4A98-8FBB-A1DD587264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229" y="3592930"/>
            <a:ext cx="510022" cy="510022"/>
          </a:xfrm>
          <a:prstGeom prst="rect">
            <a:avLst/>
          </a:prstGeom>
        </p:spPr>
      </p:pic>
      <p:pic>
        <p:nvPicPr>
          <p:cNvPr id="39" name="Picture 38">
            <a:extLst>
              <a:ext uri="{FF2B5EF4-FFF2-40B4-BE49-F238E27FC236}">
                <a16:creationId xmlns:a16="http://schemas.microsoft.com/office/drawing/2014/main" id="{8B94DD51-888B-4474-87AB-65DFC6121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720" y="5931329"/>
            <a:ext cx="495117" cy="694901"/>
          </a:xfrm>
          <a:prstGeom prst="rect">
            <a:avLst/>
          </a:prstGeom>
        </p:spPr>
      </p:pic>
      <p:pic>
        <p:nvPicPr>
          <p:cNvPr id="40" name="Picture 39">
            <a:extLst>
              <a:ext uri="{FF2B5EF4-FFF2-40B4-BE49-F238E27FC236}">
                <a16:creationId xmlns:a16="http://schemas.microsoft.com/office/drawing/2014/main" id="{793428B3-A56B-4AC3-8330-05BF2D69C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76" y="6036297"/>
            <a:ext cx="510022" cy="510022"/>
          </a:xfrm>
          <a:prstGeom prst="rect">
            <a:avLst/>
          </a:prstGeom>
        </p:spPr>
      </p:pic>
      <p:pic>
        <p:nvPicPr>
          <p:cNvPr id="42" name="Picture 41">
            <a:extLst>
              <a:ext uri="{FF2B5EF4-FFF2-40B4-BE49-F238E27FC236}">
                <a16:creationId xmlns:a16="http://schemas.microsoft.com/office/drawing/2014/main" id="{1D0B9E56-C62E-49AD-B48B-DBC3B0D18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1128" y="5481036"/>
            <a:ext cx="503065" cy="555685"/>
          </a:xfrm>
          <a:prstGeom prst="rect">
            <a:avLst/>
          </a:prstGeom>
        </p:spPr>
      </p:pic>
      <p:pic>
        <p:nvPicPr>
          <p:cNvPr id="44" name="Picture 43">
            <a:extLst>
              <a:ext uri="{FF2B5EF4-FFF2-40B4-BE49-F238E27FC236}">
                <a16:creationId xmlns:a16="http://schemas.microsoft.com/office/drawing/2014/main" id="{FCC6B6F0-CCE2-4434-A272-7C3155AD0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398" y="5508385"/>
            <a:ext cx="635898" cy="454213"/>
          </a:xfrm>
          <a:prstGeom prst="rect">
            <a:avLst/>
          </a:prstGeom>
        </p:spPr>
      </p:pic>
      <p:pic>
        <p:nvPicPr>
          <p:cNvPr id="45" name="Picture 44">
            <a:extLst>
              <a:ext uri="{FF2B5EF4-FFF2-40B4-BE49-F238E27FC236}">
                <a16:creationId xmlns:a16="http://schemas.microsoft.com/office/drawing/2014/main" id="{EF51F308-9280-4AB1-B928-89265B1D8B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462" y="5526275"/>
            <a:ext cx="510022" cy="510022"/>
          </a:xfrm>
          <a:prstGeom prst="rect">
            <a:avLst/>
          </a:prstGeom>
        </p:spPr>
      </p:pic>
    </p:spTree>
    <p:extLst>
      <p:ext uri="{BB962C8B-B14F-4D97-AF65-F5344CB8AC3E}">
        <p14:creationId xmlns:p14="http://schemas.microsoft.com/office/powerpoint/2010/main" val="685675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7A14F-B725-4EDE-8A20-75EC4CBB0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70"/>
            <a:ext cx="1828800" cy="1828800"/>
          </a:xfrm>
          <a:prstGeom prst="rect">
            <a:avLst/>
          </a:prstGeom>
        </p:spPr>
      </p:pic>
      <p:sp>
        <p:nvSpPr>
          <p:cNvPr id="6" name="Title 1">
            <a:extLst>
              <a:ext uri="{FF2B5EF4-FFF2-40B4-BE49-F238E27FC236}">
                <a16:creationId xmlns:a16="http://schemas.microsoft.com/office/drawing/2014/main" id="{944F0E03-CFE7-44E3-9E48-F6D1635646FF}"/>
              </a:ext>
            </a:extLst>
          </p:cNvPr>
          <p:cNvSpPr txBox="1">
            <a:spLocks/>
          </p:cNvSpPr>
          <p:nvPr/>
        </p:nvSpPr>
        <p:spPr>
          <a:xfrm>
            <a:off x="5159829" y="317636"/>
            <a:ext cx="7032170" cy="1293028"/>
          </a:xfrm>
          <a:prstGeom prst="rect">
            <a:avLst/>
          </a:prstGeom>
        </p:spPr>
        <p:txBody>
          <a:bodyPr vert="horz" lIns="91440" tIns="45720" rIns="91440" bIns="45720" rtlCol="0" anchor="ctr">
            <a:normAutofit fontScale="92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Reverse Engineering / Malware Analysis</a:t>
            </a:r>
            <a:r>
              <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rPr>
              <a:t>Bug Hunting</a:t>
            </a:r>
            <a:endPar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8" name="Picture 7">
            <a:extLst>
              <a:ext uri="{FF2B5EF4-FFF2-40B4-BE49-F238E27FC236}">
                <a16:creationId xmlns:a16="http://schemas.microsoft.com/office/drawing/2014/main" id="{C261D1DC-FA53-4135-92E7-438D41225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416" y="2789121"/>
            <a:ext cx="1486187" cy="1098130"/>
          </a:xfrm>
          <a:prstGeom prst="rect">
            <a:avLst/>
          </a:prstGeom>
        </p:spPr>
      </p:pic>
      <p:sp>
        <p:nvSpPr>
          <p:cNvPr id="9" name="Rectangle: Diagonal Corners Rounded 8">
            <a:extLst>
              <a:ext uri="{FF2B5EF4-FFF2-40B4-BE49-F238E27FC236}">
                <a16:creationId xmlns:a16="http://schemas.microsoft.com/office/drawing/2014/main" id="{F1B521B2-8E74-460B-8FAF-282159350172}"/>
              </a:ext>
            </a:extLst>
          </p:cNvPr>
          <p:cNvSpPr/>
          <p:nvPr/>
        </p:nvSpPr>
        <p:spPr>
          <a:xfrm>
            <a:off x="1299411" y="2204185"/>
            <a:ext cx="9538635" cy="4336179"/>
          </a:xfrm>
          <a:prstGeom prst="round2Diag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a:extLst>
              <a:ext uri="{FF2B5EF4-FFF2-40B4-BE49-F238E27FC236}">
                <a16:creationId xmlns:a16="http://schemas.microsoft.com/office/drawing/2014/main" id="{A79EAD53-3D3E-4D3E-BAA5-E146BAB36A0C}"/>
              </a:ext>
            </a:extLst>
          </p:cNvPr>
          <p:cNvPicPr>
            <a:picLocks noChangeAspect="1"/>
          </p:cNvPicPr>
          <p:nvPr/>
        </p:nvPicPr>
        <p:blipFill rotWithShape="1">
          <a:blip r:embed="rId5">
            <a:extLst>
              <a:ext uri="{28A0092B-C50C-407E-A947-70E740481C1C}">
                <a14:useLocalDpi xmlns:a14="http://schemas.microsoft.com/office/drawing/2010/main" val="0"/>
              </a:ext>
            </a:extLst>
          </a:blip>
          <a:srcRect r="59947"/>
          <a:stretch/>
        </p:blipFill>
        <p:spPr>
          <a:xfrm>
            <a:off x="8749416" y="3429000"/>
            <a:ext cx="1388500" cy="2449785"/>
          </a:xfrm>
          <a:prstGeom prst="rect">
            <a:avLst/>
          </a:prstGeom>
        </p:spPr>
      </p:pic>
      <p:pic>
        <p:nvPicPr>
          <p:cNvPr id="13" name="Picture 12">
            <a:extLst>
              <a:ext uri="{FF2B5EF4-FFF2-40B4-BE49-F238E27FC236}">
                <a16:creationId xmlns:a16="http://schemas.microsoft.com/office/drawing/2014/main" id="{FABE8B94-005A-43E5-958C-8786A5D00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9008" y="5342441"/>
            <a:ext cx="2005986" cy="651945"/>
          </a:xfrm>
          <a:prstGeom prst="rect">
            <a:avLst/>
          </a:prstGeom>
        </p:spPr>
      </p:pic>
      <p:sp>
        <p:nvSpPr>
          <p:cNvPr id="4" name="Rectangle 3">
            <a:extLst>
              <a:ext uri="{FF2B5EF4-FFF2-40B4-BE49-F238E27FC236}">
                <a16:creationId xmlns:a16="http://schemas.microsoft.com/office/drawing/2014/main" id="{0332C799-C983-4437-95D5-37959054FCD3}"/>
              </a:ext>
            </a:extLst>
          </p:cNvPr>
          <p:cNvSpPr/>
          <p:nvPr/>
        </p:nvSpPr>
        <p:spPr>
          <a:xfrm>
            <a:off x="1768120" y="2688870"/>
            <a:ext cx="7206837" cy="3524042"/>
          </a:xfrm>
          <a:prstGeom prst="rect">
            <a:avLst/>
          </a:prstGeom>
        </p:spPr>
        <p:txBody>
          <a:bodyPr wrap="square">
            <a:spAutoFit/>
          </a:bodyPr>
          <a:lstStyle/>
          <a:p>
            <a:r>
              <a:rPr lang="en-US">
                <a:solidFill>
                  <a:schemeClr val="bg1"/>
                </a:solidFill>
                <a:latin typeface="-apple-system"/>
              </a:rPr>
              <a:t>Module 10 – Windows Reverse Engineering</a:t>
            </a:r>
          </a:p>
          <a:p>
            <a:endParaRPr lang="en-US" sz="700">
              <a:solidFill>
                <a:schemeClr val="bg1"/>
              </a:solidFill>
              <a:latin typeface="-apple-system"/>
            </a:endParaRPr>
          </a:p>
          <a:p>
            <a:pPr lvl="1"/>
            <a:r>
              <a:rPr lang="en-US">
                <a:solidFill>
                  <a:schemeClr val="bg1"/>
                </a:solidFill>
                <a:latin typeface="-apple-system"/>
              </a:rPr>
              <a:t>• Windows architecture (User mode and Kernel mode)</a:t>
            </a:r>
            <a:br>
              <a:rPr lang="en-US">
                <a:solidFill>
                  <a:schemeClr val="bg1"/>
                </a:solidFill>
              </a:rPr>
            </a:br>
            <a:r>
              <a:rPr lang="en-US">
                <a:solidFill>
                  <a:schemeClr val="bg1"/>
                </a:solidFill>
                <a:latin typeface="-apple-system"/>
              </a:rPr>
              <a:t>• Windows protections (DSE, KPP, VBS, CFG)</a:t>
            </a:r>
            <a:br>
              <a:rPr lang="en-US">
                <a:solidFill>
                  <a:schemeClr val="bg1"/>
                </a:solidFill>
              </a:rPr>
            </a:br>
            <a:r>
              <a:rPr lang="en-US">
                <a:solidFill>
                  <a:schemeClr val="bg1"/>
                </a:solidFill>
                <a:latin typeface="-apple-system"/>
              </a:rPr>
              <a:t>• Malware hunting with SysInternals tools</a:t>
            </a:r>
            <a:br>
              <a:rPr lang="en-US">
                <a:solidFill>
                  <a:schemeClr val="bg1"/>
                </a:solidFill>
              </a:rPr>
            </a:br>
            <a:r>
              <a:rPr lang="en-US">
                <a:solidFill>
                  <a:schemeClr val="bg1"/>
                </a:solidFill>
                <a:latin typeface="-apple-system"/>
              </a:rPr>
              <a:t>• Windows kernel opaque structures (EPROCESS, ETHREAD)</a:t>
            </a:r>
            <a:br>
              <a:rPr lang="en-US">
                <a:solidFill>
                  <a:schemeClr val="bg1"/>
                </a:solidFill>
              </a:rPr>
            </a:br>
            <a:r>
              <a:rPr lang="en-US">
                <a:solidFill>
                  <a:schemeClr val="bg1"/>
                </a:solidFill>
                <a:latin typeface="-apple-system"/>
              </a:rPr>
              <a:t>• Windows kernel debugging</a:t>
            </a:r>
            <a:br>
              <a:rPr lang="en-US">
                <a:solidFill>
                  <a:schemeClr val="bg1"/>
                </a:solidFill>
              </a:rPr>
            </a:br>
            <a:r>
              <a:rPr lang="en-US">
                <a:solidFill>
                  <a:schemeClr val="bg1"/>
                </a:solidFill>
                <a:latin typeface="-apple-system"/>
              </a:rPr>
              <a:t>• WinDbg scripting (Commands, Javascript, PyKd)</a:t>
            </a:r>
            <a:br>
              <a:rPr lang="en-US">
                <a:solidFill>
                  <a:schemeClr val="bg1"/>
                </a:solidFill>
              </a:rPr>
            </a:br>
            <a:r>
              <a:rPr lang="en-US">
                <a:solidFill>
                  <a:schemeClr val="bg1"/>
                </a:solidFill>
                <a:latin typeface="-apple-system"/>
              </a:rPr>
              <a:t>• Rootkit hooking techniques (IDT, SSDT)</a:t>
            </a:r>
            <a:br>
              <a:rPr lang="en-US">
                <a:solidFill>
                  <a:schemeClr val="bg1"/>
                </a:solidFill>
              </a:rPr>
            </a:br>
            <a:r>
              <a:rPr lang="en-US">
                <a:solidFill>
                  <a:schemeClr val="bg1"/>
                </a:solidFill>
                <a:latin typeface="-apple-system"/>
              </a:rPr>
              <a:t>• Rootkit development (Kernel Mode Drivers)</a:t>
            </a:r>
            <a:br>
              <a:rPr lang="en-US">
                <a:solidFill>
                  <a:schemeClr val="bg1"/>
                </a:solidFill>
              </a:rPr>
            </a:br>
            <a:r>
              <a:rPr lang="en-US">
                <a:solidFill>
                  <a:schemeClr val="bg1"/>
                </a:solidFill>
                <a:latin typeface="-apple-system"/>
              </a:rPr>
              <a:t>• Bootkit development (UEFI Applications)</a:t>
            </a:r>
            <a:br>
              <a:rPr lang="en-US">
                <a:solidFill>
                  <a:schemeClr val="bg1"/>
                </a:solidFill>
              </a:rPr>
            </a:br>
            <a:r>
              <a:rPr lang="en-US">
                <a:solidFill>
                  <a:schemeClr val="bg1"/>
                </a:solidFill>
                <a:latin typeface="-apple-system"/>
              </a:rPr>
              <a:t>• Bootkit analysis (ESPecter, BlackLotus)</a:t>
            </a:r>
            <a:br>
              <a:rPr lang="en-US">
                <a:solidFill>
                  <a:schemeClr val="bg1"/>
                </a:solidFill>
              </a:rPr>
            </a:br>
            <a:r>
              <a:rPr lang="en-US">
                <a:solidFill>
                  <a:schemeClr val="bg1"/>
                </a:solidFill>
                <a:latin typeface="-apple-system"/>
              </a:rPr>
              <a:t>• Kernel exploitation (Vulnerable drivers, Write-What-Where)</a:t>
            </a:r>
            <a:endParaRPr lang="en-US">
              <a:solidFill>
                <a:schemeClr val="bg1"/>
              </a:solidFill>
            </a:endParaRPr>
          </a:p>
        </p:txBody>
      </p:sp>
    </p:spTree>
    <p:extLst>
      <p:ext uri="{BB962C8B-B14F-4D97-AF65-F5344CB8AC3E}">
        <p14:creationId xmlns:p14="http://schemas.microsoft.com/office/powerpoint/2010/main" val="4151756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4982585" y="1600200"/>
            <a:ext cx="7032170" cy="5074918"/>
          </a:xfrm>
        </p:spPr>
        <p:txBody>
          <a:bodyPr>
            <a:normAutofit/>
          </a:bodyPr>
          <a:lstStyle/>
          <a:p>
            <a:pPr marL="0" indent="0">
              <a:buNone/>
            </a:pPr>
            <a:r>
              <a:rPr lang="en-US" sz="1800">
                <a:solidFill>
                  <a:schemeClr val="bg1"/>
                </a:solidFill>
              </a:rPr>
              <a:t>Rootkits PoCs &amp; ViCONgal 2025 PPT:</a:t>
            </a:r>
          </a:p>
          <a:p>
            <a:pPr marL="0" indent="0">
              <a:buNone/>
            </a:pPr>
            <a:r>
              <a:rPr lang="en-US" sz="1300" b="1">
                <a:solidFill>
                  <a:srgbClr val="FB4AB6"/>
                </a:solidFill>
                <a:hlinkClick r:id="rId3">
                  <a:extLst>
                    <a:ext uri="{A12FA001-AC4F-418D-AE19-62706E023703}">
                      <ahyp:hlinkClr xmlns:ahyp="http://schemas.microsoft.com/office/drawing/2018/hyperlinkcolor" val="tx"/>
                    </a:ext>
                  </a:extLst>
                </a:hlinkClick>
              </a:rPr>
              <a:t>github.com/TheMalwareGuardian/</a:t>
            </a:r>
            <a:r>
              <a:rPr lang="en-US" sz="1500" b="1">
                <a:solidFill>
                  <a:srgbClr val="FB4AB6"/>
                </a:solidFill>
                <a:hlinkClick r:id="rId3">
                  <a:extLst>
                    <a:ext uri="{A12FA001-AC4F-418D-AE19-62706E023703}">
                      <ahyp:hlinkClr xmlns:ahyp="http://schemas.microsoft.com/office/drawing/2018/hyperlinkcolor" val="tx"/>
                    </a:ext>
                  </a:extLst>
                </a:hlinkClick>
              </a:rPr>
              <a:t>Bentico</a:t>
            </a:r>
            <a:endParaRPr lang="en-US" sz="1500" b="1">
              <a:solidFill>
                <a:srgbClr val="FB4AB6"/>
              </a:solidFill>
            </a:endParaRPr>
          </a:p>
          <a:p>
            <a:pPr marL="0" indent="0">
              <a:buNone/>
            </a:pPr>
            <a:endParaRPr lang="en-US" sz="1800">
              <a:solidFill>
                <a:schemeClr val="bg1"/>
              </a:solidFill>
            </a:endParaRPr>
          </a:p>
          <a:p>
            <a:pPr marL="0" indent="0">
              <a:buNone/>
            </a:pPr>
            <a:r>
              <a:rPr lang="en-US" sz="1800">
                <a:solidFill>
                  <a:schemeClr val="bg1"/>
                </a:solidFill>
              </a:rPr>
              <a:t>Every resource you need to develop Rootkits:</a:t>
            </a:r>
          </a:p>
          <a:p>
            <a:pPr marL="0" indent="0">
              <a:buNone/>
            </a:pPr>
            <a:r>
              <a:rPr lang="en-US" sz="1300" b="1">
                <a:solidFill>
                  <a:srgbClr val="FB4AB6"/>
                </a:solidFill>
                <a:hlinkClick r:id="rId4">
                  <a:extLst>
                    <a:ext uri="{A12FA001-AC4F-418D-AE19-62706E023703}">
                      <ahyp:hlinkClr xmlns:ahyp="http://schemas.microsoft.com/office/drawing/2018/hyperlinkcolor" val="tx"/>
                    </a:ext>
                  </a:extLst>
                </a:hlinkClick>
              </a:rPr>
              <a:t>github.com/TheMalwareGuardian/</a:t>
            </a:r>
            <a:r>
              <a:rPr lang="en-US" sz="1500" b="1">
                <a:solidFill>
                  <a:srgbClr val="FB4AB6"/>
                </a:solidFill>
                <a:hlinkClick r:id="rId4">
                  <a:extLst>
                    <a:ext uri="{A12FA001-AC4F-418D-AE19-62706E023703}">
                      <ahyp:hlinkClr xmlns:ahyp="http://schemas.microsoft.com/office/drawing/2018/hyperlinkcolor" val="tx"/>
                    </a:ext>
                  </a:extLst>
                </a:hlinkClick>
              </a:rPr>
              <a:t>Awesome-Bootkits-Rootkits-Development</a:t>
            </a:r>
            <a:endParaRPr lang="en-US" sz="1500" b="1">
              <a:solidFill>
                <a:srgbClr val="FB4AB6"/>
              </a:solidFill>
            </a:endParaRPr>
          </a:p>
          <a:p>
            <a:pPr marL="0" indent="0">
              <a:buNone/>
            </a:pPr>
            <a:endParaRPr lang="en-US" sz="1800">
              <a:solidFill>
                <a:schemeClr val="bg1"/>
              </a:solidFill>
            </a:endParaRPr>
          </a:p>
          <a:p>
            <a:pPr marL="0" indent="0">
              <a:buNone/>
            </a:pPr>
            <a:r>
              <a:rPr lang="en-US" sz="1800">
                <a:solidFill>
                  <a:schemeClr val="bg1"/>
                </a:solidFill>
              </a:rPr>
              <a:t>Automate Bootkits/Rootkits Development</a:t>
            </a:r>
          </a:p>
          <a:p>
            <a:pPr marL="0" lvl="0" indent="0">
              <a:buNone/>
            </a:pPr>
            <a:r>
              <a:rPr lang="en-US" sz="1300" b="1" u="sng">
                <a:solidFill>
                  <a:srgbClr val="FB4AB6"/>
                </a:solidFill>
                <a:hlinkClick r:id="rId5"/>
              </a:rPr>
              <a:t>github.com/TheMalwareGuardian/</a:t>
            </a:r>
            <a:r>
              <a:rPr lang="en-US" sz="1500" b="1" u="sng">
                <a:solidFill>
                  <a:srgbClr val="FB4AB6"/>
                </a:solidFill>
                <a:hlinkClick r:id="rId5"/>
              </a:rPr>
              <a:t>Bootkits-Rootkits-Development-Environment</a:t>
            </a:r>
            <a:endParaRPr lang="en-US" sz="1500" u="sng">
              <a:solidFill>
                <a:srgbClr val="FB4AB6"/>
              </a:solidFill>
            </a:endParaRPr>
          </a:p>
          <a:p>
            <a:pPr marL="0" indent="0">
              <a:buNone/>
            </a:pPr>
            <a:endParaRPr lang="en-US" sz="1800">
              <a:solidFill>
                <a:srgbClr val="FB4AB6"/>
              </a:solidFill>
            </a:endParaRPr>
          </a:p>
          <a:p>
            <a:pPr marL="0" indent="0">
              <a:buNone/>
            </a:pPr>
            <a:r>
              <a:rPr lang="en-US" sz="1800">
                <a:solidFill>
                  <a:schemeClr val="bg1"/>
                </a:solidFill>
              </a:rPr>
              <a:t>Contact:</a:t>
            </a:r>
          </a:p>
          <a:p>
            <a:pPr marL="0" indent="0">
              <a:buNone/>
            </a:pPr>
            <a:r>
              <a:rPr lang="en-US" sz="1300" b="1">
                <a:solidFill>
                  <a:srgbClr val="FB4AB6"/>
                </a:solidFill>
                <a:hlinkClick r:id="rId6">
                  <a:extLst>
                    <a:ext uri="{A12FA001-AC4F-418D-AE19-62706E023703}">
                      <ahyp:hlinkClr xmlns:ahyp="http://schemas.microsoft.com/office/drawing/2018/hyperlinkcolor" val="tx"/>
                    </a:ext>
                  </a:extLst>
                </a:hlinkClick>
              </a:rPr>
              <a:t>www.linkedin.com/in/</a:t>
            </a:r>
            <a:r>
              <a:rPr lang="en-US" sz="1500" b="1">
                <a:solidFill>
                  <a:srgbClr val="FB4AB6"/>
                </a:solidFill>
                <a:hlinkClick r:id="rId6">
                  <a:extLst>
                    <a:ext uri="{A12FA001-AC4F-418D-AE19-62706E023703}">
                      <ahyp:hlinkClr xmlns:ahyp="http://schemas.microsoft.com/office/drawing/2018/hyperlinkcolor" val="tx"/>
                    </a:ext>
                  </a:extLst>
                </a:hlinkClick>
              </a:rPr>
              <a:t>vazquez-vazquez-alejandro</a:t>
            </a:r>
            <a:endParaRPr lang="en-US" sz="1500" b="1">
              <a:solidFill>
                <a:srgbClr val="FB4AB6"/>
              </a:solidFill>
            </a:endParaRPr>
          </a:p>
          <a:p>
            <a:pPr marL="0" indent="0">
              <a:buNone/>
            </a:pPr>
            <a:endParaRPr lang="en-US" sz="1500" b="1">
              <a:solidFill>
                <a:srgbClr val="FB4AB6"/>
              </a:solidFill>
            </a:endParaRPr>
          </a:p>
          <a:p>
            <a:pPr marL="0" indent="0">
              <a:buNone/>
            </a:pPr>
            <a:r>
              <a:rPr lang="en-US" sz="1600">
                <a:solidFill>
                  <a:schemeClr val="bg1"/>
                </a:solidFill>
              </a:rPr>
              <a:t>Agradecimientos:</a:t>
            </a:r>
          </a:p>
          <a:p>
            <a:pPr marL="0" indent="0">
              <a:buNone/>
            </a:pPr>
            <a:endParaRPr lang="en-US" sz="1600">
              <a:solidFill>
                <a:schemeClr val="bg1"/>
              </a:solidFill>
            </a:endParaRPr>
          </a:p>
          <a:p>
            <a:pPr marL="0" indent="0">
              <a:buNone/>
            </a:pPr>
            <a:endParaRPr lang="en-US" sz="1500" b="1">
              <a:solidFill>
                <a:srgbClr val="FB4AB6"/>
              </a:solidFill>
            </a:endParaRPr>
          </a:p>
          <a:p>
            <a:pPr marL="0" indent="0">
              <a:buNone/>
            </a:pPr>
            <a:endParaRPr lang="en-US" sz="1800">
              <a:solidFill>
                <a:schemeClr val="bg1"/>
              </a:solidFill>
            </a:endParaRPr>
          </a:p>
        </p:txBody>
      </p:sp>
      <p:sp>
        <p:nvSpPr>
          <p:cNvPr id="8" name="Title 1">
            <a:extLst>
              <a:ext uri="{FF2B5EF4-FFF2-40B4-BE49-F238E27FC236}">
                <a16:creationId xmlns:a16="http://schemas.microsoft.com/office/drawing/2014/main" id="{49E97C49-8AE8-41F5-9D9C-116505CBAB44}"/>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Thank You </a:t>
            </a: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sym typeface="Wingdings" panose="05000000000000000000" pitchFamily="2" charset="2"/>
              </a:rPr>
              <a:t></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grpSp>
        <p:nvGrpSpPr>
          <p:cNvPr id="4" name="Group 3">
            <a:extLst>
              <a:ext uri="{FF2B5EF4-FFF2-40B4-BE49-F238E27FC236}">
                <a16:creationId xmlns:a16="http://schemas.microsoft.com/office/drawing/2014/main" id="{EDDB3039-A2E6-46F4-ABE6-6C42A221DEB9}"/>
              </a:ext>
            </a:extLst>
          </p:cNvPr>
          <p:cNvGrpSpPr/>
          <p:nvPr/>
        </p:nvGrpSpPr>
        <p:grpSpPr>
          <a:xfrm>
            <a:off x="86247" y="1600200"/>
            <a:ext cx="4663553" cy="5118234"/>
            <a:chOff x="6437556" y="1303166"/>
            <a:chExt cx="4476716" cy="5298264"/>
          </a:xfrm>
          <a:blipFill>
            <a:blip r:embed="rId7"/>
            <a:stretch>
              <a:fillRect/>
            </a:stretch>
          </a:blipFill>
        </p:grpSpPr>
        <p:sp>
          <p:nvSpPr>
            <p:cNvPr id="41" name="Hexagon 40">
              <a:extLst>
                <a:ext uri="{FF2B5EF4-FFF2-40B4-BE49-F238E27FC236}">
                  <a16:creationId xmlns:a16="http://schemas.microsoft.com/office/drawing/2014/main" id="{42127980-2A52-456B-ABDF-14CF67F1A87D}"/>
                </a:ext>
              </a:extLst>
            </p:cNvPr>
            <p:cNvSpPr/>
            <p:nvPr/>
          </p:nvSpPr>
          <p:spPr>
            <a:xfrm>
              <a:off x="73011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3" name="Hexagon 42">
              <a:extLst>
                <a:ext uri="{FF2B5EF4-FFF2-40B4-BE49-F238E27FC236}">
                  <a16:creationId xmlns:a16="http://schemas.microsoft.com/office/drawing/2014/main" id="{A152DCD8-18A9-4334-A0AF-15F13DBDFAC6}"/>
                </a:ext>
              </a:extLst>
            </p:cNvPr>
            <p:cNvSpPr/>
            <p:nvPr/>
          </p:nvSpPr>
          <p:spPr>
            <a:xfrm>
              <a:off x="73011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0" name="Hexagon 49">
              <a:extLst>
                <a:ext uri="{FF2B5EF4-FFF2-40B4-BE49-F238E27FC236}">
                  <a16:creationId xmlns:a16="http://schemas.microsoft.com/office/drawing/2014/main" id="{1F0C838C-BD71-4D41-9C31-9C0AC981C82D}"/>
                </a:ext>
              </a:extLst>
            </p:cNvPr>
            <p:cNvSpPr/>
            <p:nvPr/>
          </p:nvSpPr>
          <p:spPr>
            <a:xfrm>
              <a:off x="73011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6" name="Hexagon 55">
              <a:extLst>
                <a:ext uri="{FF2B5EF4-FFF2-40B4-BE49-F238E27FC236}">
                  <a16:creationId xmlns:a16="http://schemas.microsoft.com/office/drawing/2014/main" id="{BC28AF66-E4B7-4058-BE96-E4B9EC787DD5}"/>
                </a:ext>
              </a:extLst>
            </p:cNvPr>
            <p:cNvSpPr/>
            <p:nvPr/>
          </p:nvSpPr>
          <p:spPr>
            <a:xfrm>
              <a:off x="73011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8" name="Hexagon 57">
              <a:extLst>
                <a:ext uri="{FF2B5EF4-FFF2-40B4-BE49-F238E27FC236}">
                  <a16:creationId xmlns:a16="http://schemas.microsoft.com/office/drawing/2014/main" id="{0A4AE044-E513-43F8-96EF-AE35089ED5FD}"/>
                </a:ext>
              </a:extLst>
            </p:cNvPr>
            <p:cNvSpPr/>
            <p:nvPr/>
          </p:nvSpPr>
          <p:spPr>
            <a:xfrm>
              <a:off x="73011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0" name="Hexagon 59">
              <a:extLst>
                <a:ext uri="{FF2B5EF4-FFF2-40B4-BE49-F238E27FC236}">
                  <a16:creationId xmlns:a16="http://schemas.microsoft.com/office/drawing/2014/main" id="{5D9AF5F4-7F1D-4DCB-B3B5-806C34024A63}"/>
                </a:ext>
              </a:extLst>
            </p:cNvPr>
            <p:cNvSpPr/>
            <p:nvPr/>
          </p:nvSpPr>
          <p:spPr>
            <a:xfrm>
              <a:off x="81647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1" name="Hexagon 60">
              <a:extLst>
                <a:ext uri="{FF2B5EF4-FFF2-40B4-BE49-F238E27FC236}">
                  <a16:creationId xmlns:a16="http://schemas.microsoft.com/office/drawing/2014/main" id="{72553B77-76C5-465F-91A6-0744ACB0CD6D}"/>
                </a:ext>
              </a:extLst>
            </p:cNvPr>
            <p:cNvSpPr/>
            <p:nvPr/>
          </p:nvSpPr>
          <p:spPr>
            <a:xfrm>
              <a:off x="81647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2" name="Hexagon 61">
              <a:extLst>
                <a:ext uri="{FF2B5EF4-FFF2-40B4-BE49-F238E27FC236}">
                  <a16:creationId xmlns:a16="http://schemas.microsoft.com/office/drawing/2014/main" id="{2BEFCE32-03AC-4FFB-84CA-AD1755BAF102}"/>
                </a:ext>
              </a:extLst>
            </p:cNvPr>
            <p:cNvSpPr/>
            <p:nvPr/>
          </p:nvSpPr>
          <p:spPr>
            <a:xfrm>
              <a:off x="81647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3" name="Hexagon 62">
              <a:extLst>
                <a:ext uri="{FF2B5EF4-FFF2-40B4-BE49-F238E27FC236}">
                  <a16:creationId xmlns:a16="http://schemas.microsoft.com/office/drawing/2014/main" id="{8080679D-1D27-42A5-BD6D-8057C3696208}"/>
                </a:ext>
              </a:extLst>
            </p:cNvPr>
            <p:cNvSpPr/>
            <p:nvPr/>
          </p:nvSpPr>
          <p:spPr>
            <a:xfrm>
              <a:off x="81647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4" name="Hexagon 63">
              <a:extLst>
                <a:ext uri="{FF2B5EF4-FFF2-40B4-BE49-F238E27FC236}">
                  <a16:creationId xmlns:a16="http://schemas.microsoft.com/office/drawing/2014/main" id="{E78EE3F8-F1BF-4A91-B3E9-D4F21E4DAC56}"/>
                </a:ext>
              </a:extLst>
            </p:cNvPr>
            <p:cNvSpPr/>
            <p:nvPr/>
          </p:nvSpPr>
          <p:spPr>
            <a:xfrm>
              <a:off x="81647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5" name="Hexagon 64">
              <a:extLst>
                <a:ext uri="{FF2B5EF4-FFF2-40B4-BE49-F238E27FC236}">
                  <a16:creationId xmlns:a16="http://schemas.microsoft.com/office/drawing/2014/main" id="{2B82C359-D2E5-499D-9C96-014F3DA208AC}"/>
                </a:ext>
              </a:extLst>
            </p:cNvPr>
            <p:cNvSpPr/>
            <p:nvPr/>
          </p:nvSpPr>
          <p:spPr>
            <a:xfrm>
              <a:off x="81647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5" name="Hexagon 74">
              <a:extLst>
                <a:ext uri="{FF2B5EF4-FFF2-40B4-BE49-F238E27FC236}">
                  <a16:creationId xmlns:a16="http://schemas.microsoft.com/office/drawing/2014/main" id="{2D189F7A-449B-4785-8B50-FD5E6D961360}"/>
                </a:ext>
              </a:extLst>
            </p:cNvPr>
            <p:cNvSpPr/>
            <p:nvPr/>
          </p:nvSpPr>
          <p:spPr>
            <a:xfrm>
              <a:off x="6437556" y="219036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6" name="Hexagon 75">
              <a:extLst>
                <a:ext uri="{FF2B5EF4-FFF2-40B4-BE49-F238E27FC236}">
                  <a16:creationId xmlns:a16="http://schemas.microsoft.com/office/drawing/2014/main" id="{944DE80D-5687-4115-B2A5-954FD4256FEA}"/>
                </a:ext>
              </a:extLst>
            </p:cNvPr>
            <p:cNvSpPr/>
            <p:nvPr/>
          </p:nvSpPr>
          <p:spPr>
            <a:xfrm>
              <a:off x="6437556" y="307968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7" name="Hexagon 76">
              <a:extLst>
                <a:ext uri="{FF2B5EF4-FFF2-40B4-BE49-F238E27FC236}">
                  <a16:creationId xmlns:a16="http://schemas.microsoft.com/office/drawing/2014/main" id="{B6EA46E1-D9CA-4948-A2F2-82B0C40B5667}"/>
                </a:ext>
              </a:extLst>
            </p:cNvPr>
            <p:cNvSpPr/>
            <p:nvPr/>
          </p:nvSpPr>
          <p:spPr>
            <a:xfrm>
              <a:off x="6437556" y="3968997"/>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8" name="Hexagon 77">
              <a:extLst>
                <a:ext uri="{FF2B5EF4-FFF2-40B4-BE49-F238E27FC236}">
                  <a16:creationId xmlns:a16="http://schemas.microsoft.com/office/drawing/2014/main" id="{5748B6F2-4815-4219-A543-A4BFA3D2FD39}"/>
                </a:ext>
              </a:extLst>
            </p:cNvPr>
            <p:cNvSpPr/>
            <p:nvPr/>
          </p:nvSpPr>
          <p:spPr>
            <a:xfrm>
              <a:off x="6437556" y="4858314"/>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9" name="Hexagon 78">
              <a:extLst>
                <a:ext uri="{FF2B5EF4-FFF2-40B4-BE49-F238E27FC236}">
                  <a16:creationId xmlns:a16="http://schemas.microsoft.com/office/drawing/2014/main" id="{B7919ABB-AAD1-4274-9A66-2E573BDC54FB}"/>
                </a:ext>
              </a:extLst>
            </p:cNvPr>
            <p:cNvSpPr/>
            <p:nvPr/>
          </p:nvSpPr>
          <p:spPr>
            <a:xfrm>
              <a:off x="6437556" y="130316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0" name="Hexagon 79">
              <a:extLst>
                <a:ext uri="{FF2B5EF4-FFF2-40B4-BE49-F238E27FC236}">
                  <a16:creationId xmlns:a16="http://schemas.microsoft.com/office/drawing/2014/main" id="{84B8B711-1C1D-4603-B72D-F5213DADDD58}"/>
                </a:ext>
              </a:extLst>
            </p:cNvPr>
            <p:cNvSpPr/>
            <p:nvPr/>
          </p:nvSpPr>
          <p:spPr>
            <a:xfrm>
              <a:off x="6437556" y="5747631"/>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9" name="Hexagon 88">
              <a:extLst>
                <a:ext uri="{FF2B5EF4-FFF2-40B4-BE49-F238E27FC236}">
                  <a16:creationId xmlns:a16="http://schemas.microsoft.com/office/drawing/2014/main" id="{AFAD1FAE-0E3E-4438-930C-3CB9143D39BF}"/>
                </a:ext>
              </a:extLst>
            </p:cNvPr>
            <p:cNvSpPr/>
            <p:nvPr/>
          </p:nvSpPr>
          <p:spPr>
            <a:xfrm>
              <a:off x="90283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0" name="Hexagon 89">
              <a:extLst>
                <a:ext uri="{FF2B5EF4-FFF2-40B4-BE49-F238E27FC236}">
                  <a16:creationId xmlns:a16="http://schemas.microsoft.com/office/drawing/2014/main" id="{28BF3D47-3A36-4F38-AB9B-36A1FC18AAF7}"/>
                </a:ext>
              </a:extLst>
            </p:cNvPr>
            <p:cNvSpPr/>
            <p:nvPr/>
          </p:nvSpPr>
          <p:spPr>
            <a:xfrm>
              <a:off x="90283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1" name="Hexagon 90">
              <a:extLst>
                <a:ext uri="{FF2B5EF4-FFF2-40B4-BE49-F238E27FC236}">
                  <a16:creationId xmlns:a16="http://schemas.microsoft.com/office/drawing/2014/main" id="{A3CE4366-13B0-4340-9E15-37805D86651E}"/>
                </a:ext>
              </a:extLst>
            </p:cNvPr>
            <p:cNvSpPr/>
            <p:nvPr/>
          </p:nvSpPr>
          <p:spPr>
            <a:xfrm>
              <a:off x="90283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2" name="Hexagon 91">
              <a:extLst>
                <a:ext uri="{FF2B5EF4-FFF2-40B4-BE49-F238E27FC236}">
                  <a16:creationId xmlns:a16="http://schemas.microsoft.com/office/drawing/2014/main" id="{DB8CBBEA-135C-4EF9-AEAE-58370D64D351}"/>
                </a:ext>
              </a:extLst>
            </p:cNvPr>
            <p:cNvSpPr/>
            <p:nvPr/>
          </p:nvSpPr>
          <p:spPr>
            <a:xfrm>
              <a:off x="90283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4" name="Hexagon 93">
              <a:extLst>
                <a:ext uri="{FF2B5EF4-FFF2-40B4-BE49-F238E27FC236}">
                  <a16:creationId xmlns:a16="http://schemas.microsoft.com/office/drawing/2014/main" id="{EFEB99D8-861F-41B5-9DCC-7139E93DAF37}"/>
                </a:ext>
              </a:extLst>
            </p:cNvPr>
            <p:cNvSpPr/>
            <p:nvPr/>
          </p:nvSpPr>
          <p:spPr>
            <a:xfrm>
              <a:off x="90283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6" name="Hexagon 95">
              <a:extLst>
                <a:ext uri="{FF2B5EF4-FFF2-40B4-BE49-F238E27FC236}">
                  <a16:creationId xmlns:a16="http://schemas.microsoft.com/office/drawing/2014/main" id="{2D98E2C0-A884-4539-862A-D7E80DA25992}"/>
                </a:ext>
              </a:extLst>
            </p:cNvPr>
            <p:cNvSpPr/>
            <p:nvPr/>
          </p:nvSpPr>
          <p:spPr>
            <a:xfrm>
              <a:off x="98919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7" name="Hexagon 96">
              <a:extLst>
                <a:ext uri="{FF2B5EF4-FFF2-40B4-BE49-F238E27FC236}">
                  <a16:creationId xmlns:a16="http://schemas.microsoft.com/office/drawing/2014/main" id="{251EB7E8-BA86-450F-B34D-D21EC57B63CC}"/>
                </a:ext>
              </a:extLst>
            </p:cNvPr>
            <p:cNvSpPr/>
            <p:nvPr/>
          </p:nvSpPr>
          <p:spPr>
            <a:xfrm>
              <a:off x="98919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8" name="Hexagon 97">
              <a:extLst>
                <a:ext uri="{FF2B5EF4-FFF2-40B4-BE49-F238E27FC236}">
                  <a16:creationId xmlns:a16="http://schemas.microsoft.com/office/drawing/2014/main" id="{A0BB5AEF-4E5B-4940-8B2A-6D6478341290}"/>
                </a:ext>
              </a:extLst>
            </p:cNvPr>
            <p:cNvSpPr/>
            <p:nvPr/>
          </p:nvSpPr>
          <p:spPr>
            <a:xfrm>
              <a:off x="98919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9" name="Hexagon 98">
              <a:extLst>
                <a:ext uri="{FF2B5EF4-FFF2-40B4-BE49-F238E27FC236}">
                  <a16:creationId xmlns:a16="http://schemas.microsoft.com/office/drawing/2014/main" id="{5B807A1C-09DF-4355-B822-76DE6B2FA3EA}"/>
                </a:ext>
              </a:extLst>
            </p:cNvPr>
            <p:cNvSpPr/>
            <p:nvPr/>
          </p:nvSpPr>
          <p:spPr>
            <a:xfrm>
              <a:off x="98919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0" name="Hexagon 99">
              <a:extLst>
                <a:ext uri="{FF2B5EF4-FFF2-40B4-BE49-F238E27FC236}">
                  <a16:creationId xmlns:a16="http://schemas.microsoft.com/office/drawing/2014/main" id="{E1B77FA2-63A9-43EE-9296-3D9F73D2D97A}"/>
                </a:ext>
              </a:extLst>
            </p:cNvPr>
            <p:cNvSpPr/>
            <p:nvPr/>
          </p:nvSpPr>
          <p:spPr>
            <a:xfrm>
              <a:off x="98919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1" name="Hexagon 100">
              <a:extLst>
                <a:ext uri="{FF2B5EF4-FFF2-40B4-BE49-F238E27FC236}">
                  <a16:creationId xmlns:a16="http://schemas.microsoft.com/office/drawing/2014/main" id="{3542EB2B-27F8-4FEC-826B-7C37D9960097}"/>
                </a:ext>
              </a:extLst>
            </p:cNvPr>
            <p:cNvSpPr/>
            <p:nvPr/>
          </p:nvSpPr>
          <p:spPr>
            <a:xfrm>
              <a:off x="98919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pic>
        <p:nvPicPr>
          <p:cNvPr id="6" name="Picture 5">
            <a:extLst>
              <a:ext uri="{FF2B5EF4-FFF2-40B4-BE49-F238E27FC236}">
                <a16:creationId xmlns:a16="http://schemas.microsoft.com/office/drawing/2014/main" id="{30C25B8E-6572-4031-95AA-C85CA0D6E7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585" y="6213451"/>
            <a:ext cx="494995" cy="494995"/>
          </a:xfrm>
          <a:prstGeom prst="rect">
            <a:avLst/>
          </a:prstGeom>
        </p:spPr>
      </p:pic>
      <p:pic>
        <p:nvPicPr>
          <p:cNvPr id="38" name="Picture 37">
            <a:extLst>
              <a:ext uri="{FF2B5EF4-FFF2-40B4-BE49-F238E27FC236}">
                <a16:creationId xmlns:a16="http://schemas.microsoft.com/office/drawing/2014/main" id="{1F95EA68-56F7-4936-9EFB-CCB753FF95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0365" y="6213451"/>
            <a:ext cx="494995" cy="494995"/>
          </a:xfrm>
          <a:prstGeom prst="rect">
            <a:avLst/>
          </a:prstGeom>
        </p:spPr>
      </p:pic>
      <p:pic>
        <p:nvPicPr>
          <p:cNvPr id="39" name="Picture 38">
            <a:extLst>
              <a:ext uri="{FF2B5EF4-FFF2-40B4-BE49-F238E27FC236}">
                <a16:creationId xmlns:a16="http://schemas.microsoft.com/office/drawing/2014/main" id="{233BAB2B-D637-45A9-9530-40D5C4A5D1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8145" y="6213451"/>
            <a:ext cx="494995" cy="494995"/>
          </a:xfrm>
          <a:prstGeom prst="rect">
            <a:avLst/>
          </a:prstGeom>
        </p:spPr>
      </p:pic>
      <p:pic>
        <p:nvPicPr>
          <p:cNvPr id="37" name="Picture 36">
            <a:extLst>
              <a:ext uri="{FF2B5EF4-FFF2-40B4-BE49-F238E27FC236}">
                <a16:creationId xmlns:a16="http://schemas.microsoft.com/office/drawing/2014/main" id="{0FC221FF-F178-4A6B-94EE-60EC6D5EDB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1207" y="52257"/>
            <a:ext cx="1513632" cy="1513632"/>
          </a:xfrm>
          <a:prstGeom prst="rect">
            <a:avLst/>
          </a:prstGeom>
        </p:spPr>
      </p:pic>
    </p:spTree>
    <p:extLst>
      <p:ext uri="{BB962C8B-B14F-4D97-AF65-F5344CB8AC3E}">
        <p14:creationId xmlns:p14="http://schemas.microsoft.com/office/powerpoint/2010/main" val="326959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spTree>
    <p:extLst>
      <p:ext uri="{BB962C8B-B14F-4D97-AF65-F5344CB8AC3E}">
        <p14:creationId xmlns:p14="http://schemas.microsoft.com/office/powerpoint/2010/main" val="301599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Tree>
    <p:extLst>
      <p:ext uri="{BB962C8B-B14F-4D97-AF65-F5344CB8AC3E}">
        <p14:creationId xmlns:p14="http://schemas.microsoft.com/office/powerpoint/2010/main" val="337221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
        <p:nvSpPr>
          <p:cNvPr id="11" name="TextBox 10">
            <a:extLst>
              <a:ext uri="{FF2B5EF4-FFF2-40B4-BE49-F238E27FC236}">
                <a16:creationId xmlns:a16="http://schemas.microsoft.com/office/drawing/2014/main" id="{9AE4A83C-7A92-4A5E-BDCD-4B4A11BE396E}"/>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12" name="TextBox 11">
            <a:extLst>
              <a:ext uri="{FF2B5EF4-FFF2-40B4-BE49-F238E27FC236}">
                <a16:creationId xmlns:a16="http://schemas.microsoft.com/office/drawing/2014/main" id="{8E76505E-1654-4054-8BFD-EE68515903D3}"/>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13" name="TextBox 12">
            <a:extLst>
              <a:ext uri="{FF2B5EF4-FFF2-40B4-BE49-F238E27FC236}">
                <a16:creationId xmlns:a16="http://schemas.microsoft.com/office/drawing/2014/main" id="{E7571DA4-0FA4-464D-8798-B1A9929DF83B}"/>
              </a:ext>
            </a:extLst>
          </p:cNvPr>
          <p:cNvSpPr txBox="1"/>
          <p:nvPr/>
        </p:nvSpPr>
        <p:spPr>
          <a:xfrm>
            <a:off x="4015635" y="3744864"/>
            <a:ext cx="2196435"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14" name="Picture 13">
            <a:extLst>
              <a:ext uri="{FF2B5EF4-FFF2-40B4-BE49-F238E27FC236}">
                <a16:creationId xmlns:a16="http://schemas.microsoft.com/office/drawing/2014/main" id="{31AD29B7-0EF2-4DF2-A3FD-5E8392923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15" name="Picture 14">
            <a:extLst>
              <a:ext uri="{FF2B5EF4-FFF2-40B4-BE49-F238E27FC236}">
                <a16:creationId xmlns:a16="http://schemas.microsoft.com/office/drawing/2014/main" id="{E3B0E564-3316-40D1-A982-F71B03A84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pic>
        <p:nvPicPr>
          <p:cNvPr id="16" name="Picture 15">
            <a:extLst>
              <a:ext uri="{FF2B5EF4-FFF2-40B4-BE49-F238E27FC236}">
                <a16:creationId xmlns:a16="http://schemas.microsoft.com/office/drawing/2014/main" id="{873037F4-8344-42C0-BD49-9238AB480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17" name="Connector: Elbow 16">
            <a:extLst>
              <a:ext uri="{FF2B5EF4-FFF2-40B4-BE49-F238E27FC236}">
                <a16:creationId xmlns:a16="http://schemas.microsoft.com/office/drawing/2014/main" id="{67CD79FF-4354-4E7A-B357-35CBB2DB2D1E}"/>
              </a:ext>
            </a:extLst>
          </p:cNvPr>
          <p:cNvCxnSpPr>
            <a:cxnSpLocks/>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1CC8903-EE3D-4ED8-BB96-07E0765121D9}"/>
              </a:ext>
            </a:extLst>
          </p:cNvPr>
          <p:cNvCxnSpPr>
            <a:cxnSpLocks/>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A3F7CD-36C5-4EFE-8924-BCD8472C647D}"/>
              </a:ext>
            </a:extLst>
          </p:cNvPr>
          <p:cNvCxnSpPr>
            <a:cxnSpLocks/>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52B40D-0A97-49A1-B890-D4C97296883D}"/>
              </a:ext>
            </a:extLst>
          </p:cNvPr>
          <p:cNvCxnSpPr>
            <a:cxnSpLocks/>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947393D-14B9-4312-BEB7-D1EC58AA7292}"/>
              </a:ext>
            </a:extLst>
          </p:cNvPr>
          <p:cNvCxnSpPr>
            <a:cxnSpLocks/>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23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
        <p:nvSpPr>
          <p:cNvPr id="11" name="TextBox 10">
            <a:extLst>
              <a:ext uri="{FF2B5EF4-FFF2-40B4-BE49-F238E27FC236}">
                <a16:creationId xmlns:a16="http://schemas.microsoft.com/office/drawing/2014/main" id="{9AE4A83C-7A92-4A5E-BDCD-4B4A11BE396E}"/>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12" name="TextBox 11">
            <a:extLst>
              <a:ext uri="{FF2B5EF4-FFF2-40B4-BE49-F238E27FC236}">
                <a16:creationId xmlns:a16="http://schemas.microsoft.com/office/drawing/2014/main" id="{8E76505E-1654-4054-8BFD-EE68515903D3}"/>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13" name="TextBox 12">
            <a:extLst>
              <a:ext uri="{FF2B5EF4-FFF2-40B4-BE49-F238E27FC236}">
                <a16:creationId xmlns:a16="http://schemas.microsoft.com/office/drawing/2014/main" id="{E7571DA4-0FA4-464D-8798-B1A9929DF83B}"/>
              </a:ext>
            </a:extLst>
          </p:cNvPr>
          <p:cNvSpPr txBox="1"/>
          <p:nvPr/>
        </p:nvSpPr>
        <p:spPr>
          <a:xfrm>
            <a:off x="4015635" y="3744864"/>
            <a:ext cx="2196435"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14" name="Picture 13">
            <a:extLst>
              <a:ext uri="{FF2B5EF4-FFF2-40B4-BE49-F238E27FC236}">
                <a16:creationId xmlns:a16="http://schemas.microsoft.com/office/drawing/2014/main" id="{31AD29B7-0EF2-4DF2-A3FD-5E8392923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15" name="Picture 14">
            <a:extLst>
              <a:ext uri="{FF2B5EF4-FFF2-40B4-BE49-F238E27FC236}">
                <a16:creationId xmlns:a16="http://schemas.microsoft.com/office/drawing/2014/main" id="{E3B0E564-3316-40D1-A982-F71B03A84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pic>
        <p:nvPicPr>
          <p:cNvPr id="16" name="Picture 15">
            <a:extLst>
              <a:ext uri="{FF2B5EF4-FFF2-40B4-BE49-F238E27FC236}">
                <a16:creationId xmlns:a16="http://schemas.microsoft.com/office/drawing/2014/main" id="{873037F4-8344-42C0-BD49-9238AB480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17" name="Connector: Elbow 16">
            <a:extLst>
              <a:ext uri="{FF2B5EF4-FFF2-40B4-BE49-F238E27FC236}">
                <a16:creationId xmlns:a16="http://schemas.microsoft.com/office/drawing/2014/main" id="{67CD79FF-4354-4E7A-B357-35CBB2DB2D1E}"/>
              </a:ext>
            </a:extLst>
          </p:cNvPr>
          <p:cNvCxnSpPr>
            <a:cxnSpLocks/>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1CC8903-EE3D-4ED8-BB96-07E0765121D9}"/>
              </a:ext>
            </a:extLst>
          </p:cNvPr>
          <p:cNvCxnSpPr>
            <a:cxnSpLocks/>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A3F7CD-36C5-4EFE-8924-BCD8472C647D}"/>
              </a:ext>
            </a:extLst>
          </p:cNvPr>
          <p:cNvCxnSpPr>
            <a:cxnSpLocks/>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52B40D-0A97-49A1-B890-D4C97296883D}"/>
              </a:ext>
            </a:extLst>
          </p:cNvPr>
          <p:cNvCxnSpPr>
            <a:cxnSpLocks/>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947393D-14B9-4312-BEB7-D1EC58AA7292}"/>
              </a:ext>
            </a:extLst>
          </p:cNvPr>
          <p:cNvCxnSpPr>
            <a:cxnSpLocks/>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E26D77C-3BA0-4500-A9D2-8F0469FF8C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06363">
            <a:off x="4803397" y="5695345"/>
            <a:ext cx="1147272" cy="819480"/>
          </a:xfrm>
          <a:prstGeom prst="rect">
            <a:avLst/>
          </a:prstGeom>
        </p:spPr>
      </p:pic>
      <p:sp>
        <p:nvSpPr>
          <p:cNvPr id="24" name="TextBox 23">
            <a:extLst>
              <a:ext uri="{FF2B5EF4-FFF2-40B4-BE49-F238E27FC236}">
                <a16:creationId xmlns:a16="http://schemas.microsoft.com/office/drawing/2014/main" id="{FF2C66C0-7EAB-45C9-B6C3-05C8691D1C0A}"/>
              </a:ext>
            </a:extLst>
          </p:cNvPr>
          <p:cNvSpPr txBox="1"/>
          <p:nvPr/>
        </p:nvSpPr>
        <p:spPr>
          <a:xfrm>
            <a:off x="4580982" y="4745885"/>
            <a:ext cx="1592103" cy="1015663"/>
          </a:xfrm>
          <a:prstGeom prst="rect">
            <a:avLst/>
          </a:prstGeom>
          <a:noFill/>
        </p:spPr>
        <p:txBody>
          <a:bodyPr wrap="none" rtlCol="0">
            <a:spAutoFit/>
          </a:bodyPr>
          <a:lstStyle/>
          <a:p>
            <a:pPr algn="ctr"/>
            <a:r>
              <a:rPr lang="es-ES" sz="1200" b="1" dirty="0" err="1">
                <a:solidFill>
                  <a:srgbClr val="C00000"/>
                </a:solidFill>
              </a:rPr>
              <a:t>Bootkit</a:t>
            </a:r>
            <a:endParaRPr lang="es-ES" sz="1200" b="1" dirty="0">
              <a:solidFill>
                <a:srgbClr val="C00000"/>
              </a:solidFill>
            </a:endParaRPr>
          </a:p>
          <a:p>
            <a:pPr algn="ctr"/>
            <a:r>
              <a:rPr lang="es-ES" sz="1200" b="1" dirty="0">
                <a:solidFill>
                  <a:srgbClr val="DF9207"/>
                </a:solidFill>
              </a:rPr>
              <a:t>UEFI </a:t>
            </a:r>
            <a:r>
              <a:rPr lang="es-ES" sz="1200" b="1" dirty="0" err="1">
                <a:solidFill>
                  <a:srgbClr val="DF9207"/>
                </a:solidFill>
              </a:rPr>
              <a:t>Application</a:t>
            </a:r>
            <a:endParaRPr lang="es-ES" sz="1200" b="1" dirty="0">
              <a:solidFill>
                <a:srgbClr val="DF9207"/>
              </a:solidFill>
            </a:endParaRPr>
          </a:p>
          <a:p>
            <a:pPr algn="ctr"/>
            <a:r>
              <a:rPr lang="es-ES" sz="1200" b="1" dirty="0" err="1">
                <a:solidFill>
                  <a:srgbClr val="DF9207"/>
                </a:solidFill>
              </a:rPr>
              <a:t>bootmgfw.efi</a:t>
            </a:r>
            <a:endParaRPr lang="es-ES" sz="1200" b="1" dirty="0">
              <a:solidFill>
                <a:srgbClr val="DF9207"/>
              </a:solidFill>
            </a:endParaRPr>
          </a:p>
          <a:p>
            <a:pPr algn="ctr"/>
            <a:r>
              <a:rPr lang="es-ES" sz="1200" b="1" dirty="0">
                <a:solidFill>
                  <a:srgbClr val="00F26D"/>
                </a:solidFill>
              </a:rPr>
              <a:t>DXE </a:t>
            </a:r>
            <a:r>
              <a:rPr lang="es-ES" sz="1200" b="1" dirty="0" err="1">
                <a:solidFill>
                  <a:srgbClr val="00F26D"/>
                </a:solidFill>
              </a:rPr>
              <a:t>Runtime</a:t>
            </a:r>
            <a:r>
              <a:rPr lang="es-ES" sz="1200" b="1" dirty="0">
                <a:solidFill>
                  <a:srgbClr val="00F26D"/>
                </a:solidFill>
              </a:rPr>
              <a:t> Driver</a:t>
            </a:r>
          </a:p>
          <a:p>
            <a:pPr algn="ctr"/>
            <a:r>
              <a:rPr lang="es-ES" sz="1200" b="1" dirty="0" err="1">
                <a:solidFill>
                  <a:srgbClr val="00F26D"/>
                </a:solidFill>
              </a:rPr>
              <a:t>plus.efi</a:t>
            </a:r>
            <a:endParaRPr lang="en-US" sz="1200" b="1" dirty="0">
              <a:solidFill>
                <a:srgbClr val="00F26D"/>
              </a:solidFill>
            </a:endParaRPr>
          </a:p>
        </p:txBody>
      </p:sp>
      <p:sp>
        <p:nvSpPr>
          <p:cNvPr id="25" name="Oval 24">
            <a:extLst>
              <a:ext uri="{FF2B5EF4-FFF2-40B4-BE49-F238E27FC236}">
                <a16:creationId xmlns:a16="http://schemas.microsoft.com/office/drawing/2014/main" id="{56D5B8DF-E227-400F-B328-F82D3506AC4B}"/>
              </a:ext>
            </a:extLst>
          </p:cNvPr>
          <p:cNvSpPr/>
          <p:nvPr/>
        </p:nvSpPr>
        <p:spPr>
          <a:xfrm>
            <a:off x="4127253" y="4528843"/>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6" name="Picture 25">
            <a:extLst>
              <a:ext uri="{FF2B5EF4-FFF2-40B4-BE49-F238E27FC236}">
                <a16:creationId xmlns:a16="http://schemas.microsoft.com/office/drawing/2014/main" id="{2E58C865-07E6-4B5A-BCC2-6FF55F9865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2020" y="5797735"/>
            <a:ext cx="627026" cy="537204"/>
          </a:xfrm>
          <a:prstGeom prst="rect">
            <a:avLst/>
          </a:prstGeom>
        </p:spPr>
      </p:pic>
      <p:pic>
        <p:nvPicPr>
          <p:cNvPr id="27" name="Picture 26">
            <a:extLst>
              <a:ext uri="{FF2B5EF4-FFF2-40B4-BE49-F238E27FC236}">
                <a16:creationId xmlns:a16="http://schemas.microsoft.com/office/drawing/2014/main" id="{54256E36-F799-44D4-BDA8-3FA981F94E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5430" y="4786202"/>
            <a:ext cx="430224" cy="484002"/>
          </a:xfrm>
          <a:prstGeom prst="rect">
            <a:avLst/>
          </a:prstGeom>
        </p:spPr>
      </p:pic>
      <p:pic>
        <p:nvPicPr>
          <p:cNvPr id="28" name="Picture 27">
            <a:extLst>
              <a:ext uri="{FF2B5EF4-FFF2-40B4-BE49-F238E27FC236}">
                <a16:creationId xmlns:a16="http://schemas.microsoft.com/office/drawing/2014/main" id="{076D95F7-2F45-4328-B74B-F34DD99A27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6510" y="4342127"/>
            <a:ext cx="436110" cy="490205"/>
          </a:xfrm>
          <a:prstGeom prst="rect">
            <a:avLst/>
          </a:prstGeom>
        </p:spPr>
      </p:pic>
      <p:pic>
        <p:nvPicPr>
          <p:cNvPr id="29" name="Picture 28">
            <a:extLst>
              <a:ext uri="{FF2B5EF4-FFF2-40B4-BE49-F238E27FC236}">
                <a16:creationId xmlns:a16="http://schemas.microsoft.com/office/drawing/2014/main" id="{A61B10F2-54FC-4238-8C70-87249284C1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00523" y="5109331"/>
            <a:ext cx="704850" cy="396478"/>
          </a:xfrm>
          <a:prstGeom prst="rect">
            <a:avLst/>
          </a:prstGeom>
        </p:spPr>
      </p:pic>
      <p:pic>
        <p:nvPicPr>
          <p:cNvPr id="30" name="Picture 29">
            <a:extLst>
              <a:ext uri="{FF2B5EF4-FFF2-40B4-BE49-F238E27FC236}">
                <a16:creationId xmlns:a16="http://schemas.microsoft.com/office/drawing/2014/main" id="{CA22C967-49C7-4409-AA49-717B8CB44C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38800" y="6151925"/>
            <a:ext cx="383214" cy="442652"/>
          </a:xfrm>
          <a:prstGeom prst="rect">
            <a:avLst/>
          </a:prstGeom>
        </p:spPr>
      </p:pic>
    </p:spTree>
    <p:extLst>
      <p:ext uri="{BB962C8B-B14F-4D97-AF65-F5344CB8AC3E}">
        <p14:creationId xmlns:p14="http://schemas.microsoft.com/office/powerpoint/2010/main" val="325394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
        <p:nvSpPr>
          <p:cNvPr id="11" name="TextBox 10">
            <a:extLst>
              <a:ext uri="{FF2B5EF4-FFF2-40B4-BE49-F238E27FC236}">
                <a16:creationId xmlns:a16="http://schemas.microsoft.com/office/drawing/2014/main" id="{9AE4A83C-7A92-4A5E-BDCD-4B4A11BE396E}"/>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12" name="TextBox 11">
            <a:extLst>
              <a:ext uri="{FF2B5EF4-FFF2-40B4-BE49-F238E27FC236}">
                <a16:creationId xmlns:a16="http://schemas.microsoft.com/office/drawing/2014/main" id="{8E76505E-1654-4054-8BFD-EE68515903D3}"/>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13" name="TextBox 12">
            <a:extLst>
              <a:ext uri="{FF2B5EF4-FFF2-40B4-BE49-F238E27FC236}">
                <a16:creationId xmlns:a16="http://schemas.microsoft.com/office/drawing/2014/main" id="{E7571DA4-0FA4-464D-8798-B1A9929DF83B}"/>
              </a:ext>
            </a:extLst>
          </p:cNvPr>
          <p:cNvSpPr txBox="1"/>
          <p:nvPr/>
        </p:nvSpPr>
        <p:spPr>
          <a:xfrm>
            <a:off x="4015635" y="3744864"/>
            <a:ext cx="2196435"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14" name="Picture 13">
            <a:extLst>
              <a:ext uri="{FF2B5EF4-FFF2-40B4-BE49-F238E27FC236}">
                <a16:creationId xmlns:a16="http://schemas.microsoft.com/office/drawing/2014/main" id="{31AD29B7-0EF2-4DF2-A3FD-5E8392923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15" name="Picture 14">
            <a:extLst>
              <a:ext uri="{FF2B5EF4-FFF2-40B4-BE49-F238E27FC236}">
                <a16:creationId xmlns:a16="http://schemas.microsoft.com/office/drawing/2014/main" id="{E3B0E564-3316-40D1-A982-F71B03A84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pic>
        <p:nvPicPr>
          <p:cNvPr id="16" name="Picture 15">
            <a:extLst>
              <a:ext uri="{FF2B5EF4-FFF2-40B4-BE49-F238E27FC236}">
                <a16:creationId xmlns:a16="http://schemas.microsoft.com/office/drawing/2014/main" id="{873037F4-8344-42C0-BD49-9238AB480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17" name="Connector: Elbow 16">
            <a:extLst>
              <a:ext uri="{FF2B5EF4-FFF2-40B4-BE49-F238E27FC236}">
                <a16:creationId xmlns:a16="http://schemas.microsoft.com/office/drawing/2014/main" id="{67CD79FF-4354-4E7A-B357-35CBB2DB2D1E}"/>
              </a:ext>
            </a:extLst>
          </p:cNvPr>
          <p:cNvCxnSpPr>
            <a:cxnSpLocks/>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1CC8903-EE3D-4ED8-BB96-07E0765121D9}"/>
              </a:ext>
            </a:extLst>
          </p:cNvPr>
          <p:cNvCxnSpPr>
            <a:cxnSpLocks/>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A3F7CD-36C5-4EFE-8924-BCD8472C647D}"/>
              </a:ext>
            </a:extLst>
          </p:cNvPr>
          <p:cNvCxnSpPr>
            <a:cxnSpLocks/>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52B40D-0A97-49A1-B890-D4C97296883D}"/>
              </a:ext>
            </a:extLst>
          </p:cNvPr>
          <p:cNvCxnSpPr>
            <a:cxnSpLocks/>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947393D-14B9-4312-BEB7-D1EC58AA7292}"/>
              </a:ext>
            </a:extLst>
          </p:cNvPr>
          <p:cNvCxnSpPr>
            <a:cxnSpLocks/>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E26D77C-3BA0-4500-A9D2-8F0469FF8C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06363">
            <a:off x="4803397" y="5695345"/>
            <a:ext cx="1147272" cy="819480"/>
          </a:xfrm>
          <a:prstGeom prst="rect">
            <a:avLst/>
          </a:prstGeom>
        </p:spPr>
      </p:pic>
      <p:sp>
        <p:nvSpPr>
          <p:cNvPr id="24" name="TextBox 23">
            <a:extLst>
              <a:ext uri="{FF2B5EF4-FFF2-40B4-BE49-F238E27FC236}">
                <a16:creationId xmlns:a16="http://schemas.microsoft.com/office/drawing/2014/main" id="{FF2C66C0-7EAB-45C9-B6C3-05C8691D1C0A}"/>
              </a:ext>
            </a:extLst>
          </p:cNvPr>
          <p:cNvSpPr txBox="1"/>
          <p:nvPr/>
        </p:nvSpPr>
        <p:spPr>
          <a:xfrm>
            <a:off x="4580982" y="4745885"/>
            <a:ext cx="1592103" cy="1015663"/>
          </a:xfrm>
          <a:prstGeom prst="rect">
            <a:avLst/>
          </a:prstGeom>
          <a:noFill/>
        </p:spPr>
        <p:txBody>
          <a:bodyPr wrap="none" rtlCol="0">
            <a:spAutoFit/>
          </a:bodyPr>
          <a:lstStyle/>
          <a:p>
            <a:pPr algn="ctr"/>
            <a:r>
              <a:rPr lang="es-ES" sz="1200" b="1" dirty="0" err="1">
                <a:solidFill>
                  <a:srgbClr val="C00000"/>
                </a:solidFill>
              </a:rPr>
              <a:t>Bootkit</a:t>
            </a:r>
            <a:endParaRPr lang="es-ES" sz="1200" b="1" dirty="0">
              <a:solidFill>
                <a:srgbClr val="C00000"/>
              </a:solidFill>
            </a:endParaRPr>
          </a:p>
          <a:p>
            <a:pPr algn="ctr"/>
            <a:r>
              <a:rPr lang="es-ES" sz="1200" b="1" dirty="0">
                <a:solidFill>
                  <a:srgbClr val="DF9207"/>
                </a:solidFill>
              </a:rPr>
              <a:t>UEFI </a:t>
            </a:r>
            <a:r>
              <a:rPr lang="es-ES" sz="1200" b="1" dirty="0" err="1">
                <a:solidFill>
                  <a:srgbClr val="DF9207"/>
                </a:solidFill>
              </a:rPr>
              <a:t>Application</a:t>
            </a:r>
            <a:endParaRPr lang="es-ES" sz="1200" b="1" dirty="0">
              <a:solidFill>
                <a:srgbClr val="DF9207"/>
              </a:solidFill>
            </a:endParaRPr>
          </a:p>
          <a:p>
            <a:pPr algn="ctr"/>
            <a:r>
              <a:rPr lang="es-ES" sz="1200" b="1" dirty="0" err="1">
                <a:solidFill>
                  <a:srgbClr val="DF9207"/>
                </a:solidFill>
              </a:rPr>
              <a:t>bootmgfw.efi</a:t>
            </a:r>
            <a:endParaRPr lang="es-ES" sz="1200" b="1" dirty="0">
              <a:solidFill>
                <a:srgbClr val="DF9207"/>
              </a:solidFill>
            </a:endParaRPr>
          </a:p>
          <a:p>
            <a:pPr algn="ctr"/>
            <a:r>
              <a:rPr lang="es-ES" sz="1200" b="1" dirty="0">
                <a:solidFill>
                  <a:srgbClr val="00F26D"/>
                </a:solidFill>
              </a:rPr>
              <a:t>DXE </a:t>
            </a:r>
            <a:r>
              <a:rPr lang="es-ES" sz="1200" b="1" dirty="0" err="1">
                <a:solidFill>
                  <a:srgbClr val="00F26D"/>
                </a:solidFill>
              </a:rPr>
              <a:t>Runtime</a:t>
            </a:r>
            <a:r>
              <a:rPr lang="es-ES" sz="1200" b="1" dirty="0">
                <a:solidFill>
                  <a:srgbClr val="00F26D"/>
                </a:solidFill>
              </a:rPr>
              <a:t> Driver</a:t>
            </a:r>
          </a:p>
          <a:p>
            <a:pPr algn="ctr"/>
            <a:r>
              <a:rPr lang="es-ES" sz="1200" b="1" dirty="0" err="1">
                <a:solidFill>
                  <a:srgbClr val="00F26D"/>
                </a:solidFill>
              </a:rPr>
              <a:t>plus.efi</a:t>
            </a:r>
            <a:endParaRPr lang="en-US" sz="1200" b="1" dirty="0">
              <a:solidFill>
                <a:srgbClr val="00F26D"/>
              </a:solidFill>
            </a:endParaRPr>
          </a:p>
        </p:txBody>
      </p:sp>
      <p:sp>
        <p:nvSpPr>
          <p:cNvPr id="25" name="Oval 24">
            <a:extLst>
              <a:ext uri="{FF2B5EF4-FFF2-40B4-BE49-F238E27FC236}">
                <a16:creationId xmlns:a16="http://schemas.microsoft.com/office/drawing/2014/main" id="{56D5B8DF-E227-400F-B328-F82D3506AC4B}"/>
              </a:ext>
            </a:extLst>
          </p:cNvPr>
          <p:cNvSpPr/>
          <p:nvPr/>
        </p:nvSpPr>
        <p:spPr>
          <a:xfrm>
            <a:off x="4127253" y="4528843"/>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6" name="Picture 25">
            <a:extLst>
              <a:ext uri="{FF2B5EF4-FFF2-40B4-BE49-F238E27FC236}">
                <a16:creationId xmlns:a16="http://schemas.microsoft.com/office/drawing/2014/main" id="{2E58C865-07E6-4B5A-BCC2-6FF55F9865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2020" y="5797735"/>
            <a:ext cx="627026" cy="537204"/>
          </a:xfrm>
          <a:prstGeom prst="rect">
            <a:avLst/>
          </a:prstGeom>
        </p:spPr>
      </p:pic>
      <p:pic>
        <p:nvPicPr>
          <p:cNvPr id="27" name="Picture 26">
            <a:extLst>
              <a:ext uri="{FF2B5EF4-FFF2-40B4-BE49-F238E27FC236}">
                <a16:creationId xmlns:a16="http://schemas.microsoft.com/office/drawing/2014/main" id="{54256E36-F799-44D4-BDA8-3FA981F94E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5430" y="4786202"/>
            <a:ext cx="430224" cy="484002"/>
          </a:xfrm>
          <a:prstGeom prst="rect">
            <a:avLst/>
          </a:prstGeom>
        </p:spPr>
      </p:pic>
      <p:pic>
        <p:nvPicPr>
          <p:cNvPr id="28" name="Picture 27">
            <a:extLst>
              <a:ext uri="{FF2B5EF4-FFF2-40B4-BE49-F238E27FC236}">
                <a16:creationId xmlns:a16="http://schemas.microsoft.com/office/drawing/2014/main" id="{076D95F7-2F45-4328-B74B-F34DD99A27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6510" y="4342127"/>
            <a:ext cx="436110" cy="490205"/>
          </a:xfrm>
          <a:prstGeom prst="rect">
            <a:avLst/>
          </a:prstGeom>
        </p:spPr>
      </p:pic>
      <p:pic>
        <p:nvPicPr>
          <p:cNvPr id="29" name="Picture 28">
            <a:extLst>
              <a:ext uri="{FF2B5EF4-FFF2-40B4-BE49-F238E27FC236}">
                <a16:creationId xmlns:a16="http://schemas.microsoft.com/office/drawing/2014/main" id="{A61B10F2-54FC-4238-8C70-87249284C1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00523" y="5109331"/>
            <a:ext cx="704850" cy="396478"/>
          </a:xfrm>
          <a:prstGeom prst="rect">
            <a:avLst/>
          </a:prstGeom>
        </p:spPr>
      </p:pic>
      <p:pic>
        <p:nvPicPr>
          <p:cNvPr id="30" name="Picture 29">
            <a:extLst>
              <a:ext uri="{FF2B5EF4-FFF2-40B4-BE49-F238E27FC236}">
                <a16:creationId xmlns:a16="http://schemas.microsoft.com/office/drawing/2014/main" id="{CA22C967-49C7-4409-AA49-717B8CB44C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38800" y="6151925"/>
            <a:ext cx="383214" cy="442652"/>
          </a:xfrm>
          <a:prstGeom prst="rect">
            <a:avLst/>
          </a:prstGeom>
        </p:spPr>
      </p:pic>
      <p:sp>
        <p:nvSpPr>
          <p:cNvPr id="31" name="TextBox 30">
            <a:extLst>
              <a:ext uri="{FF2B5EF4-FFF2-40B4-BE49-F238E27FC236}">
                <a16:creationId xmlns:a16="http://schemas.microsoft.com/office/drawing/2014/main" id="{6BB1DA45-48CF-40C1-8273-2598FC1A0D80}"/>
              </a:ext>
            </a:extLst>
          </p:cNvPr>
          <p:cNvSpPr txBox="1"/>
          <p:nvPr/>
        </p:nvSpPr>
        <p:spPr>
          <a:xfrm>
            <a:off x="7424229" y="4725912"/>
            <a:ext cx="1625766" cy="1384995"/>
          </a:xfrm>
          <a:prstGeom prst="rect">
            <a:avLst/>
          </a:prstGeom>
          <a:noFill/>
        </p:spPr>
        <p:txBody>
          <a:bodyPr wrap="none" rtlCol="0">
            <a:spAutoFit/>
          </a:bodyPr>
          <a:lstStyle/>
          <a:p>
            <a:pPr algn="ctr"/>
            <a:r>
              <a:rPr lang="es-ES" sz="1200" b="1" dirty="0" err="1">
                <a:solidFill>
                  <a:srgbClr val="C00000"/>
                </a:solidFill>
              </a:rPr>
              <a:t>Rootkit</a:t>
            </a:r>
            <a:endParaRPr lang="es-ES" sz="1200" b="1" dirty="0">
              <a:solidFill>
                <a:srgbClr val="C00000"/>
              </a:solidFill>
            </a:endParaRPr>
          </a:p>
          <a:p>
            <a:pPr algn="ctr"/>
            <a:r>
              <a:rPr lang="es-ES" sz="1200" b="1" dirty="0" err="1">
                <a:solidFill>
                  <a:srgbClr val="DF9207"/>
                </a:solidFill>
              </a:rPr>
              <a:t>Kernel-Mode</a:t>
            </a:r>
            <a:r>
              <a:rPr lang="es-ES" sz="1200" b="1" dirty="0">
                <a:solidFill>
                  <a:srgbClr val="DF9207"/>
                </a:solidFill>
              </a:rPr>
              <a:t> Driver</a:t>
            </a:r>
          </a:p>
          <a:p>
            <a:pPr algn="ctr"/>
            <a:r>
              <a:rPr lang="es-ES" sz="1200" b="1" dirty="0">
                <a:solidFill>
                  <a:srgbClr val="DF9207"/>
                </a:solidFill>
              </a:rPr>
              <a:t>driver.sys</a:t>
            </a:r>
          </a:p>
          <a:p>
            <a:pPr algn="ctr"/>
            <a:r>
              <a:rPr lang="es-ES" sz="1200" b="1" dirty="0" err="1">
                <a:solidFill>
                  <a:srgbClr val="00F26D"/>
                </a:solidFill>
              </a:rPr>
              <a:t>Filter</a:t>
            </a:r>
            <a:r>
              <a:rPr lang="es-ES" sz="1200" b="1" dirty="0">
                <a:solidFill>
                  <a:srgbClr val="00F26D"/>
                </a:solidFill>
              </a:rPr>
              <a:t> Driver</a:t>
            </a:r>
          </a:p>
          <a:p>
            <a:pPr algn="ctr"/>
            <a:r>
              <a:rPr lang="es-ES" sz="1200" b="1" dirty="0">
                <a:solidFill>
                  <a:srgbClr val="00F26D"/>
                </a:solidFill>
              </a:rPr>
              <a:t>plus.sys</a:t>
            </a:r>
            <a:endParaRPr lang="en-US" sz="1200" b="1" dirty="0">
              <a:solidFill>
                <a:srgbClr val="00F26D"/>
              </a:solidFill>
            </a:endParaRPr>
          </a:p>
          <a:p>
            <a:pPr algn="ctr"/>
            <a:endParaRPr lang="es-ES" sz="1200" b="1" dirty="0">
              <a:solidFill>
                <a:srgbClr val="DF9207"/>
              </a:solidFill>
            </a:endParaRPr>
          </a:p>
          <a:p>
            <a:pPr algn="ctr"/>
            <a:endParaRPr lang="en-US" sz="1200" b="1" dirty="0">
              <a:solidFill>
                <a:srgbClr val="DF9207"/>
              </a:solidFill>
            </a:endParaRPr>
          </a:p>
        </p:txBody>
      </p:sp>
      <p:sp>
        <p:nvSpPr>
          <p:cNvPr id="32" name="Oval 31">
            <a:extLst>
              <a:ext uri="{FF2B5EF4-FFF2-40B4-BE49-F238E27FC236}">
                <a16:creationId xmlns:a16="http://schemas.microsoft.com/office/drawing/2014/main" id="{B1AAE36F-A413-4907-9C7A-EDCE37D00A0C}"/>
              </a:ext>
            </a:extLst>
          </p:cNvPr>
          <p:cNvSpPr/>
          <p:nvPr/>
        </p:nvSpPr>
        <p:spPr>
          <a:xfrm>
            <a:off x="6987331" y="4521578"/>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33" name="Picture 32">
            <a:extLst>
              <a:ext uri="{FF2B5EF4-FFF2-40B4-BE49-F238E27FC236}">
                <a16:creationId xmlns:a16="http://schemas.microsoft.com/office/drawing/2014/main" id="{4260BC43-D450-40A1-8CFB-48DCF1D734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45508" y="4778937"/>
            <a:ext cx="430224" cy="484002"/>
          </a:xfrm>
          <a:prstGeom prst="rect">
            <a:avLst/>
          </a:prstGeom>
        </p:spPr>
      </p:pic>
      <p:pic>
        <p:nvPicPr>
          <p:cNvPr id="34" name="Picture 33">
            <a:extLst>
              <a:ext uri="{FF2B5EF4-FFF2-40B4-BE49-F238E27FC236}">
                <a16:creationId xmlns:a16="http://schemas.microsoft.com/office/drawing/2014/main" id="{DF2FA109-09A9-4ED2-B643-DB3F6382F9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56588" y="4334862"/>
            <a:ext cx="436110" cy="490205"/>
          </a:xfrm>
          <a:prstGeom prst="rect">
            <a:avLst/>
          </a:prstGeom>
        </p:spPr>
      </p:pic>
      <p:pic>
        <p:nvPicPr>
          <p:cNvPr id="35" name="Picture 34">
            <a:extLst>
              <a:ext uri="{FF2B5EF4-FFF2-40B4-BE49-F238E27FC236}">
                <a16:creationId xmlns:a16="http://schemas.microsoft.com/office/drawing/2014/main" id="{549F064E-5A92-453D-9156-1DB9B230A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54904" y="5677703"/>
            <a:ext cx="665413" cy="933913"/>
          </a:xfrm>
          <a:prstGeom prst="rect">
            <a:avLst/>
          </a:prstGeom>
        </p:spPr>
      </p:pic>
      <p:pic>
        <p:nvPicPr>
          <p:cNvPr id="36" name="Picture 35">
            <a:extLst>
              <a:ext uri="{FF2B5EF4-FFF2-40B4-BE49-F238E27FC236}">
                <a16:creationId xmlns:a16="http://schemas.microsoft.com/office/drawing/2014/main" id="{0F6371F5-A051-4854-84A9-BD301D12A47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67931" y="6178122"/>
            <a:ext cx="445108" cy="445108"/>
          </a:xfrm>
          <a:prstGeom prst="rect">
            <a:avLst/>
          </a:prstGeom>
        </p:spPr>
      </p:pic>
      <p:pic>
        <p:nvPicPr>
          <p:cNvPr id="37" name="Picture 36">
            <a:extLst>
              <a:ext uri="{FF2B5EF4-FFF2-40B4-BE49-F238E27FC236}">
                <a16:creationId xmlns:a16="http://schemas.microsoft.com/office/drawing/2014/main" id="{022E5330-3D4D-42E2-93E8-1E9943D066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6914900" y="5995818"/>
            <a:ext cx="476137" cy="436110"/>
          </a:xfrm>
          <a:prstGeom prst="rect">
            <a:avLst/>
          </a:prstGeom>
        </p:spPr>
      </p:pic>
      <p:pic>
        <p:nvPicPr>
          <p:cNvPr id="38" name="Picture 37">
            <a:extLst>
              <a:ext uri="{FF2B5EF4-FFF2-40B4-BE49-F238E27FC236}">
                <a16:creationId xmlns:a16="http://schemas.microsoft.com/office/drawing/2014/main" id="{894D2A35-E5E3-469E-8286-28A90E42E4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60601" y="5102066"/>
            <a:ext cx="704850" cy="396478"/>
          </a:xfrm>
          <a:prstGeom prst="rect">
            <a:avLst/>
          </a:prstGeom>
        </p:spPr>
      </p:pic>
    </p:spTree>
    <p:extLst>
      <p:ext uri="{BB962C8B-B14F-4D97-AF65-F5344CB8AC3E}">
        <p14:creationId xmlns:p14="http://schemas.microsoft.com/office/powerpoint/2010/main" val="104372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4" name="Picture 3">
            <a:extLst>
              <a:ext uri="{FF2B5EF4-FFF2-40B4-BE49-F238E27FC236}">
                <a16:creationId xmlns:a16="http://schemas.microsoft.com/office/drawing/2014/main" id="{61A96113-987B-4ECF-B0EA-E620C40C7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547" y="5997536"/>
            <a:ext cx="857453" cy="857453"/>
          </a:xfrm>
          <a:prstGeom prst="rect">
            <a:avLst/>
          </a:prstGeom>
        </p:spPr>
      </p:pic>
      <p:pic>
        <p:nvPicPr>
          <p:cNvPr id="6" name="Picture 5">
            <a:extLst>
              <a:ext uri="{FF2B5EF4-FFF2-40B4-BE49-F238E27FC236}">
                <a16:creationId xmlns:a16="http://schemas.microsoft.com/office/drawing/2014/main" id="{83DA0828-0F8B-42E6-BBC5-17DDE3B2F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095" y="6010893"/>
            <a:ext cx="857452" cy="857452"/>
          </a:xfrm>
          <a:prstGeom prst="rect">
            <a:avLst/>
          </a:prstGeom>
        </p:spPr>
      </p:pic>
      <p:pic>
        <p:nvPicPr>
          <p:cNvPr id="8" name="Picture 7">
            <a:extLst>
              <a:ext uri="{FF2B5EF4-FFF2-40B4-BE49-F238E27FC236}">
                <a16:creationId xmlns:a16="http://schemas.microsoft.com/office/drawing/2014/main" id="{98125CAA-BE79-424B-9B5F-FF6D60E4A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9642" y="6010893"/>
            <a:ext cx="857452" cy="857452"/>
          </a:xfrm>
          <a:prstGeom prst="rect">
            <a:avLst/>
          </a:prstGeom>
        </p:spPr>
      </p:pic>
      <p:pic>
        <p:nvPicPr>
          <p:cNvPr id="18" name="Picture 17">
            <a:extLst>
              <a:ext uri="{FF2B5EF4-FFF2-40B4-BE49-F238E27FC236}">
                <a16:creationId xmlns:a16="http://schemas.microsoft.com/office/drawing/2014/main" id="{DF6F8520-35CC-4FDD-B665-6863BE80D3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06363">
            <a:off x="4803397" y="5695345"/>
            <a:ext cx="1147272" cy="819480"/>
          </a:xfrm>
          <a:prstGeom prst="rect">
            <a:avLst/>
          </a:prstGeom>
        </p:spPr>
      </p:pic>
      <p:sp>
        <p:nvSpPr>
          <p:cNvPr id="19" name="TextBox 18">
            <a:extLst>
              <a:ext uri="{FF2B5EF4-FFF2-40B4-BE49-F238E27FC236}">
                <a16:creationId xmlns:a16="http://schemas.microsoft.com/office/drawing/2014/main" id="{399F05B0-87C9-40E1-82B1-86DD64A9FEE5}"/>
              </a:ext>
            </a:extLst>
          </p:cNvPr>
          <p:cNvSpPr txBox="1"/>
          <p:nvPr/>
        </p:nvSpPr>
        <p:spPr>
          <a:xfrm>
            <a:off x="4580982" y="4745885"/>
            <a:ext cx="1592103" cy="1015663"/>
          </a:xfrm>
          <a:prstGeom prst="rect">
            <a:avLst/>
          </a:prstGeom>
          <a:noFill/>
        </p:spPr>
        <p:txBody>
          <a:bodyPr wrap="none" rtlCol="0">
            <a:spAutoFit/>
          </a:bodyPr>
          <a:lstStyle/>
          <a:p>
            <a:pPr algn="ctr"/>
            <a:r>
              <a:rPr lang="es-ES" sz="1200" b="1" dirty="0" err="1">
                <a:solidFill>
                  <a:srgbClr val="C00000"/>
                </a:solidFill>
              </a:rPr>
              <a:t>Bootkit</a:t>
            </a:r>
            <a:endParaRPr lang="es-ES" sz="1200" b="1" dirty="0">
              <a:solidFill>
                <a:srgbClr val="C00000"/>
              </a:solidFill>
            </a:endParaRPr>
          </a:p>
          <a:p>
            <a:pPr algn="ctr"/>
            <a:r>
              <a:rPr lang="es-ES" sz="1200" b="1" dirty="0">
                <a:solidFill>
                  <a:srgbClr val="DF9207"/>
                </a:solidFill>
              </a:rPr>
              <a:t>UEFI </a:t>
            </a:r>
            <a:r>
              <a:rPr lang="es-ES" sz="1200" b="1" dirty="0" err="1">
                <a:solidFill>
                  <a:srgbClr val="DF9207"/>
                </a:solidFill>
              </a:rPr>
              <a:t>Application</a:t>
            </a:r>
            <a:endParaRPr lang="es-ES" sz="1200" b="1" dirty="0">
              <a:solidFill>
                <a:srgbClr val="DF9207"/>
              </a:solidFill>
            </a:endParaRPr>
          </a:p>
          <a:p>
            <a:pPr algn="ctr"/>
            <a:r>
              <a:rPr lang="es-ES" sz="1200" b="1" dirty="0" err="1">
                <a:solidFill>
                  <a:srgbClr val="DF9207"/>
                </a:solidFill>
              </a:rPr>
              <a:t>bootmgfw.efi</a:t>
            </a:r>
            <a:endParaRPr lang="es-ES" sz="1200" b="1" dirty="0">
              <a:solidFill>
                <a:srgbClr val="DF9207"/>
              </a:solidFill>
            </a:endParaRPr>
          </a:p>
          <a:p>
            <a:pPr algn="ctr"/>
            <a:r>
              <a:rPr lang="es-ES" sz="1200" b="1" dirty="0">
                <a:solidFill>
                  <a:srgbClr val="00F26D"/>
                </a:solidFill>
              </a:rPr>
              <a:t>DXE </a:t>
            </a:r>
            <a:r>
              <a:rPr lang="es-ES" sz="1200" b="1" dirty="0" err="1">
                <a:solidFill>
                  <a:srgbClr val="00F26D"/>
                </a:solidFill>
              </a:rPr>
              <a:t>Runtime</a:t>
            </a:r>
            <a:r>
              <a:rPr lang="es-ES" sz="1200" b="1" dirty="0">
                <a:solidFill>
                  <a:srgbClr val="00F26D"/>
                </a:solidFill>
              </a:rPr>
              <a:t> Driver</a:t>
            </a:r>
          </a:p>
          <a:p>
            <a:pPr algn="ctr"/>
            <a:r>
              <a:rPr lang="es-ES" sz="1200" b="1" dirty="0" err="1">
                <a:solidFill>
                  <a:srgbClr val="00F26D"/>
                </a:solidFill>
              </a:rPr>
              <a:t>plus.efi</a:t>
            </a:r>
            <a:endParaRPr lang="en-US" sz="1200" b="1" dirty="0">
              <a:solidFill>
                <a:srgbClr val="00F26D"/>
              </a:solidFill>
            </a:endParaRPr>
          </a:p>
        </p:txBody>
      </p:sp>
      <p:sp>
        <p:nvSpPr>
          <p:cNvPr id="20" name="Oval 19">
            <a:extLst>
              <a:ext uri="{FF2B5EF4-FFF2-40B4-BE49-F238E27FC236}">
                <a16:creationId xmlns:a16="http://schemas.microsoft.com/office/drawing/2014/main" id="{A3E0219B-3823-417D-97B0-2CE9AD89E676}"/>
              </a:ext>
            </a:extLst>
          </p:cNvPr>
          <p:cNvSpPr/>
          <p:nvPr/>
        </p:nvSpPr>
        <p:spPr>
          <a:xfrm>
            <a:off x="4127253" y="4528843"/>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2" name="Picture 21">
            <a:extLst>
              <a:ext uri="{FF2B5EF4-FFF2-40B4-BE49-F238E27FC236}">
                <a16:creationId xmlns:a16="http://schemas.microsoft.com/office/drawing/2014/main" id="{0976DA20-E170-4BE4-BBD0-BBCF6BAC3C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92020" y="5797735"/>
            <a:ext cx="627026" cy="537204"/>
          </a:xfrm>
          <a:prstGeom prst="rect">
            <a:avLst/>
          </a:prstGeom>
        </p:spPr>
      </p:pic>
      <p:pic>
        <p:nvPicPr>
          <p:cNvPr id="23" name="Picture 22">
            <a:extLst>
              <a:ext uri="{FF2B5EF4-FFF2-40B4-BE49-F238E27FC236}">
                <a16:creationId xmlns:a16="http://schemas.microsoft.com/office/drawing/2014/main" id="{784880EA-54EB-4DCD-9078-02721490E5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5430" y="4786202"/>
            <a:ext cx="430224" cy="484002"/>
          </a:xfrm>
          <a:prstGeom prst="rect">
            <a:avLst/>
          </a:prstGeom>
        </p:spPr>
      </p:pic>
      <p:pic>
        <p:nvPicPr>
          <p:cNvPr id="24" name="Picture 23">
            <a:extLst>
              <a:ext uri="{FF2B5EF4-FFF2-40B4-BE49-F238E27FC236}">
                <a16:creationId xmlns:a16="http://schemas.microsoft.com/office/drawing/2014/main" id="{21BD12E1-D10B-40A2-B319-4C7CB9A3B8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6510" y="4342127"/>
            <a:ext cx="436110" cy="490205"/>
          </a:xfrm>
          <a:prstGeom prst="rect">
            <a:avLst/>
          </a:prstGeom>
        </p:spPr>
      </p:pic>
      <p:pic>
        <p:nvPicPr>
          <p:cNvPr id="25" name="Picture 24">
            <a:extLst>
              <a:ext uri="{FF2B5EF4-FFF2-40B4-BE49-F238E27FC236}">
                <a16:creationId xmlns:a16="http://schemas.microsoft.com/office/drawing/2014/main" id="{B6203D2A-9ABF-47F7-8E35-E9B17985A7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00523" y="5109331"/>
            <a:ext cx="704850" cy="396478"/>
          </a:xfrm>
          <a:prstGeom prst="rect">
            <a:avLst/>
          </a:prstGeom>
        </p:spPr>
      </p:pic>
      <p:pic>
        <p:nvPicPr>
          <p:cNvPr id="26" name="Picture 25">
            <a:extLst>
              <a:ext uri="{FF2B5EF4-FFF2-40B4-BE49-F238E27FC236}">
                <a16:creationId xmlns:a16="http://schemas.microsoft.com/office/drawing/2014/main" id="{C06C370A-4556-44AF-8074-E32E7D8749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8800" y="6151925"/>
            <a:ext cx="383214" cy="442652"/>
          </a:xfrm>
          <a:prstGeom prst="rect">
            <a:avLst/>
          </a:prstGeom>
        </p:spPr>
      </p:pic>
      <p:pic>
        <p:nvPicPr>
          <p:cNvPr id="27" name="Picture 26">
            <a:extLst>
              <a:ext uri="{FF2B5EF4-FFF2-40B4-BE49-F238E27FC236}">
                <a16:creationId xmlns:a16="http://schemas.microsoft.com/office/drawing/2014/main" id="{ACF975B4-4252-4CEA-85FB-3B05247D0C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15826" y="4973255"/>
            <a:ext cx="985092" cy="985092"/>
          </a:xfrm>
          <a:prstGeom prst="rect">
            <a:avLst/>
          </a:prstGeom>
        </p:spPr>
      </p:pic>
      <p:cxnSp>
        <p:nvCxnSpPr>
          <p:cNvPr id="28" name="Connector: Elbow 27">
            <a:extLst>
              <a:ext uri="{FF2B5EF4-FFF2-40B4-BE49-F238E27FC236}">
                <a16:creationId xmlns:a16="http://schemas.microsoft.com/office/drawing/2014/main" id="{1072BBD2-E3CB-4F82-B507-AE95944A774A}"/>
              </a:ext>
            </a:extLst>
          </p:cNvPr>
          <p:cNvCxnSpPr>
            <a:cxnSpLocks/>
            <a:stCxn id="20" idx="2"/>
            <a:endCxn id="32" idx="3"/>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724AAD1-745B-4A95-8DAB-A90A1A581343}"/>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30" name="TextBox 29">
            <a:extLst>
              <a:ext uri="{FF2B5EF4-FFF2-40B4-BE49-F238E27FC236}">
                <a16:creationId xmlns:a16="http://schemas.microsoft.com/office/drawing/2014/main" id="{816C55B8-2974-4A7B-9436-FD0B70ACDF35}"/>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31" name="TextBox 30">
            <a:extLst>
              <a:ext uri="{FF2B5EF4-FFF2-40B4-BE49-F238E27FC236}">
                <a16:creationId xmlns:a16="http://schemas.microsoft.com/office/drawing/2014/main" id="{00222E75-384D-4A86-A422-E74E4E3DB498}"/>
              </a:ext>
            </a:extLst>
          </p:cNvPr>
          <p:cNvSpPr txBox="1"/>
          <p:nvPr/>
        </p:nvSpPr>
        <p:spPr>
          <a:xfrm>
            <a:off x="4045290" y="3744864"/>
            <a:ext cx="2137124"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32" name="Picture 31">
            <a:extLst>
              <a:ext uri="{FF2B5EF4-FFF2-40B4-BE49-F238E27FC236}">
                <a16:creationId xmlns:a16="http://schemas.microsoft.com/office/drawing/2014/main" id="{5D3E17F2-FA55-4DCE-B0FA-3E37EDBBD4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33" name="Picture 32">
            <a:extLst>
              <a:ext uri="{FF2B5EF4-FFF2-40B4-BE49-F238E27FC236}">
                <a16:creationId xmlns:a16="http://schemas.microsoft.com/office/drawing/2014/main" id="{36D8F806-38E4-41A3-83C9-5E23A9BEBC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cxnSp>
        <p:nvCxnSpPr>
          <p:cNvPr id="34" name="Connector: Elbow 33">
            <a:extLst>
              <a:ext uri="{FF2B5EF4-FFF2-40B4-BE49-F238E27FC236}">
                <a16:creationId xmlns:a16="http://schemas.microsoft.com/office/drawing/2014/main" id="{EB12AE8C-7BF4-4DD6-B338-22F290C80F82}"/>
              </a:ext>
            </a:extLst>
          </p:cNvPr>
          <p:cNvCxnSpPr>
            <a:cxnSpLocks/>
            <a:stCxn id="32" idx="0"/>
            <a:endCxn id="33" idx="1"/>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7071326-6489-47D8-AA1D-25F57F8AA15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36" name="Connector: Elbow 35">
            <a:extLst>
              <a:ext uri="{FF2B5EF4-FFF2-40B4-BE49-F238E27FC236}">
                <a16:creationId xmlns:a16="http://schemas.microsoft.com/office/drawing/2014/main" id="{D8ED0D0F-2723-444C-9747-49C47DE99D5A}"/>
              </a:ext>
            </a:extLst>
          </p:cNvPr>
          <p:cNvCxnSpPr>
            <a:cxnSpLocks/>
            <a:stCxn id="33" idx="3"/>
            <a:endCxn id="35" idx="1"/>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64BAC42-79F2-464B-AC77-C18C4ACC626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sp>
        <p:nvSpPr>
          <p:cNvPr id="39" name="TextBox 38">
            <a:extLst>
              <a:ext uri="{FF2B5EF4-FFF2-40B4-BE49-F238E27FC236}">
                <a16:creationId xmlns:a16="http://schemas.microsoft.com/office/drawing/2014/main" id="{D9319E47-8C34-454E-9733-A16D3B9BD9FF}"/>
              </a:ext>
            </a:extLst>
          </p:cNvPr>
          <p:cNvSpPr txBox="1"/>
          <p:nvPr/>
        </p:nvSpPr>
        <p:spPr>
          <a:xfrm>
            <a:off x="7424229" y="4725912"/>
            <a:ext cx="1625766" cy="1384995"/>
          </a:xfrm>
          <a:prstGeom prst="rect">
            <a:avLst/>
          </a:prstGeom>
          <a:noFill/>
        </p:spPr>
        <p:txBody>
          <a:bodyPr wrap="none" rtlCol="0">
            <a:spAutoFit/>
          </a:bodyPr>
          <a:lstStyle/>
          <a:p>
            <a:pPr algn="ctr"/>
            <a:r>
              <a:rPr lang="es-ES" sz="1200" b="1" dirty="0" err="1">
                <a:solidFill>
                  <a:srgbClr val="C00000"/>
                </a:solidFill>
              </a:rPr>
              <a:t>Rootkit</a:t>
            </a:r>
            <a:endParaRPr lang="es-ES" sz="1200" b="1" dirty="0">
              <a:solidFill>
                <a:srgbClr val="C00000"/>
              </a:solidFill>
            </a:endParaRPr>
          </a:p>
          <a:p>
            <a:pPr algn="ctr"/>
            <a:r>
              <a:rPr lang="es-ES" sz="1200" b="1" dirty="0" err="1">
                <a:solidFill>
                  <a:srgbClr val="DF9207"/>
                </a:solidFill>
              </a:rPr>
              <a:t>Kernel-Mode</a:t>
            </a:r>
            <a:r>
              <a:rPr lang="es-ES" sz="1200" b="1" dirty="0">
                <a:solidFill>
                  <a:srgbClr val="DF9207"/>
                </a:solidFill>
              </a:rPr>
              <a:t> Driver</a:t>
            </a:r>
          </a:p>
          <a:p>
            <a:pPr algn="ctr"/>
            <a:r>
              <a:rPr lang="es-ES" sz="1200" b="1" dirty="0">
                <a:solidFill>
                  <a:srgbClr val="DF9207"/>
                </a:solidFill>
              </a:rPr>
              <a:t>driver.sys</a:t>
            </a:r>
          </a:p>
          <a:p>
            <a:pPr algn="ctr"/>
            <a:r>
              <a:rPr lang="es-ES" sz="1200" b="1" dirty="0" err="1">
                <a:solidFill>
                  <a:srgbClr val="00F26D"/>
                </a:solidFill>
              </a:rPr>
              <a:t>Filter</a:t>
            </a:r>
            <a:r>
              <a:rPr lang="es-ES" sz="1200" b="1" dirty="0">
                <a:solidFill>
                  <a:srgbClr val="00F26D"/>
                </a:solidFill>
              </a:rPr>
              <a:t> Driver</a:t>
            </a:r>
          </a:p>
          <a:p>
            <a:pPr algn="ctr"/>
            <a:r>
              <a:rPr lang="es-ES" sz="1200" b="1" dirty="0">
                <a:solidFill>
                  <a:srgbClr val="00F26D"/>
                </a:solidFill>
              </a:rPr>
              <a:t>plus.sys</a:t>
            </a:r>
            <a:endParaRPr lang="en-US" sz="1200" b="1" dirty="0">
              <a:solidFill>
                <a:srgbClr val="00F26D"/>
              </a:solidFill>
            </a:endParaRPr>
          </a:p>
          <a:p>
            <a:pPr algn="ctr"/>
            <a:endParaRPr lang="es-ES" sz="1200" b="1" dirty="0">
              <a:solidFill>
                <a:srgbClr val="DF9207"/>
              </a:solidFill>
            </a:endParaRPr>
          </a:p>
          <a:p>
            <a:pPr algn="ctr"/>
            <a:endParaRPr lang="en-US" sz="1200" b="1" dirty="0">
              <a:solidFill>
                <a:srgbClr val="DF9207"/>
              </a:solidFill>
            </a:endParaRPr>
          </a:p>
        </p:txBody>
      </p:sp>
      <p:sp>
        <p:nvSpPr>
          <p:cNvPr id="40" name="Oval 39">
            <a:extLst>
              <a:ext uri="{FF2B5EF4-FFF2-40B4-BE49-F238E27FC236}">
                <a16:creationId xmlns:a16="http://schemas.microsoft.com/office/drawing/2014/main" id="{5987DE6E-48A6-4A46-A296-029AC2F29613}"/>
              </a:ext>
            </a:extLst>
          </p:cNvPr>
          <p:cNvSpPr/>
          <p:nvPr/>
        </p:nvSpPr>
        <p:spPr>
          <a:xfrm>
            <a:off x="6987331" y="4521578"/>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41" name="Picture 40">
            <a:extLst>
              <a:ext uri="{FF2B5EF4-FFF2-40B4-BE49-F238E27FC236}">
                <a16:creationId xmlns:a16="http://schemas.microsoft.com/office/drawing/2014/main" id="{469F1C8C-31C2-4EEB-9C7A-50198F5D66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5508" y="4778937"/>
            <a:ext cx="430224" cy="484002"/>
          </a:xfrm>
          <a:prstGeom prst="rect">
            <a:avLst/>
          </a:prstGeom>
        </p:spPr>
      </p:pic>
      <p:pic>
        <p:nvPicPr>
          <p:cNvPr id="42" name="Picture 41">
            <a:extLst>
              <a:ext uri="{FF2B5EF4-FFF2-40B4-BE49-F238E27FC236}">
                <a16:creationId xmlns:a16="http://schemas.microsoft.com/office/drawing/2014/main" id="{846CB8F3-06BD-4A44-B0C5-5101C80902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6588" y="4334862"/>
            <a:ext cx="436110" cy="490205"/>
          </a:xfrm>
          <a:prstGeom prst="rect">
            <a:avLst/>
          </a:prstGeom>
        </p:spPr>
      </p:pic>
      <p:pic>
        <p:nvPicPr>
          <p:cNvPr id="43" name="Picture 42">
            <a:extLst>
              <a:ext uri="{FF2B5EF4-FFF2-40B4-BE49-F238E27FC236}">
                <a16:creationId xmlns:a16="http://schemas.microsoft.com/office/drawing/2014/main" id="{6FB30CAA-84BA-4A9F-8BB2-1414A0CDA5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60601" y="5102066"/>
            <a:ext cx="704850" cy="396478"/>
          </a:xfrm>
          <a:prstGeom prst="rect">
            <a:avLst/>
          </a:prstGeom>
        </p:spPr>
      </p:pic>
      <p:pic>
        <p:nvPicPr>
          <p:cNvPr id="44" name="Picture 43">
            <a:extLst>
              <a:ext uri="{FF2B5EF4-FFF2-40B4-BE49-F238E27FC236}">
                <a16:creationId xmlns:a16="http://schemas.microsoft.com/office/drawing/2014/main" id="{F01AB67E-F871-4A47-8580-DB8438D631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54904" y="5677703"/>
            <a:ext cx="665413" cy="933913"/>
          </a:xfrm>
          <a:prstGeom prst="rect">
            <a:avLst/>
          </a:prstGeom>
        </p:spPr>
      </p:pic>
      <p:pic>
        <p:nvPicPr>
          <p:cNvPr id="45" name="Picture 44">
            <a:extLst>
              <a:ext uri="{FF2B5EF4-FFF2-40B4-BE49-F238E27FC236}">
                <a16:creationId xmlns:a16="http://schemas.microsoft.com/office/drawing/2014/main" id="{07DDFC36-0AD0-45FC-91CA-0AEE079CA25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67931" y="6178122"/>
            <a:ext cx="445108" cy="445108"/>
          </a:xfrm>
          <a:prstGeom prst="rect">
            <a:avLst/>
          </a:prstGeom>
        </p:spPr>
      </p:pic>
      <p:pic>
        <p:nvPicPr>
          <p:cNvPr id="46" name="Picture 45">
            <a:extLst>
              <a:ext uri="{FF2B5EF4-FFF2-40B4-BE49-F238E27FC236}">
                <a16:creationId xmlns:a16="http://schemas.microsoft.com/office/drawing/2014/main" id="{9946C4C1-910D-4DE6-BE44-F4271F6F59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6914900" y="5995818"/>
            <a:ext cx="476137" cy="436110"/>
          </a:xfrm>
          <a:prstGeom prst="rect">
            <a:avLst/>
          </a:prstGeom>
        </p:spPr>
      </p:pic>
      <p:cxnSp>
        <p:nvCxnSpPr>
          <p:cNvPr id="47" name="Connector: Elbow 46">
            <a:extLst>
              <a:ext uri="{FF2B5EF4-FFF2-40B4-BE49-F238E27FC236}">
                <a16:creationId xmlns:a16="http://schemas.microsoft.com/office/drawing/2014/main" id="{5522A628-F46B-444D-8E33-86FF1DA43EAE}"/>
              </a:ext>
            </a:extLst>
          </p:cNvPr>
          <p:cNvCxnSpPr>
            <a:cxnSpLocks/>
            <a:stCxn id="35" idx="3"/>
            <a:endCxn id="40" idx="7"/>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6B66D33-D30C-4158-9089-1063B261DED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50" name="Picture 49">
            <a:extLst>
              <a:ext uri="{FF2B5EF4-FFF2-40B4-BE49-F238E27FC236}">
                <a16:creationId xmlns:a16="http://schemas.microsoft.com/office/drawing/2014/main" id="{F9CED0FB-E1DD-4386-97F1-7887C6A1169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66648" y="1561604"/>
            <a:ext cx="1209998" cy="1170755"/>
          </a:xfrm>
          <a:prstGeom prst="rect">
            <a:avLst/>
          </a:prstGeom>
        </p:spPr>
      </p:pic>
      <p:pic>
        <p:nvPicPr>
          <p:cNvPr id="51" name="Picture 50">
            <a:extLst>
              <a:ext uri="{FF2B5EF4-FFF2-40B4-BE49-F238E27FC236}">
                <a16:creationId xmlns:a16="http://schemas.microsoft.com/office/drawing/2014/main" id="{707171D9-355E-40AB-9C2A-B9622220EE4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80023" y="3165354"/>
            <a:ext cx="2383249" cy="1577433"/>
          </a:xfrm>
          <a:prstGeom prst="rect">
            <a:avLst/>
          </a:prstGeom>
          <a:ln w="28575">
            <a:solidFill>
              <a:schemeClr val="accent4">
                <a:lumMod val="75000"/>
              </a:schemeClr>
            </a:solidFill>
          </a:ln>
        </p:spPr>
      </p:pic>
      <p:cxnSp>
        <p:nvCxnSpPr>
          <p:cNvPr id="52" name="Connector: Elbow 51">
            <a:extLst>
              <a:ext uri="{FF2B5EF4-FFF2-40B4-BE49-F238E27FC236}">
                <a16:creationId xmlns:a16="http://schemas.microsoft.com/office/drawing/2014/main" id="{5156D541-3EBE-4081-A5B7-FAE8CFDAF79C}"/>
              </a:ext>
            </a:extLst>
          </p:cNvPr>
          <p:cNvCxnSpPr>
            <a:stCxn id="50" idx="2"/>
            <a:endCxn id="51" idx="0"/>
          </p:cNvCxnSpPr>
          <p:nvPr/>
        </p:nvCxnSpPr>
        <p:spPr>
          <a:xfrm rot="16200000" flipH="1">
            <a:off x="10755150" y="2948855"/>
            <a:ext cx="432995" cy="1"/>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3CB8C633-489D-4165-8B61-390AAE76182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91588" y="4787586"/>
            <a:ext cx="1136548" cy="1132760"/>
          </a:xfrm>
          <a:prstGeom prst="rect">
            <a:avLst/>
          </a:prstGeom>
          <a:effectLst>
            <a:glow>
              <a:srgbClr val="FFC000">
                <a:alpha val="1000"/>
              </a:srgbClr>
            </a:glow>
            <a:outerShdw blurRad="1079500" dist="50800" dir="5400000" algn="ctr" rotWithShape="0">
              <a:srgbClr val="FFC000"/>
            </a:outerShdw>
          </a:effectLst>
        </p:spPr>
      </p:pic>
      <p:cxnSp>
        <p:nvCxnSpPr>
          <p:cNvPr id="54" name="Connector: Elbow 53">
            <a:extLst>
              <a:ext uri="{FF2B5EF4-FFF2-40B4-BE49-F238E27FC236}">
                <a16:creationId xmlns:a16="http://schemas.microsoft.com/office/drawing/2014/main" id="{7DE05E49-CC46-40AE-A5E3-3A5556BD6982}"/>
              </a:ext>
            </a:extLst>
          </p:cNvPr>
          <p:cNvCxnSpPr>
            <a:stCxn id="40" idx="6"/>
            <a:endCxn id="50" idx="1"/>
          </p:cNvCxnSpPr>
          <p:nvPr/>
        </p:nvCxnSpPr>
        <p:spPr>
          <a:xfrm flipV="1">
            <a:off x="9486890" y="2146982"/>
            <a:ext cx="879758" cy="3468611"/>
          </a:xfrm>
          <a:prstGeom prst="bentConnector3">
            <a:avLst>
              <a:gd name="adj1" fmla="val 2010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36" name="Picture 135">
            <a:extLst>
              <a:ext uri="{FF2B5EF4-FFF2-40B4-BE49-F238E27FC236}">
                <a16:creationId xmlns:a16="http://schemas.microsoft.com/office/drawing/2014/main" id="{9A1352DA-9B9F-4ED1-B620-6002F78DEB8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137" name="TextBox 136">
            <a:extLst>
              <a:ext uri="{FF2B5EF4-FFF2-40B4-BE49-F238E27FC236}">
                <a16:creationId xmlns:a16="http://schemas.microsoft.com/office/drawing/2014/main" id="{A1C2B1D4-7646-40C5-A3BA-F5008BA6B102}"/>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cxnSp>
        <p:nvCxnSpPr>
          <p:cNvPr id="149" name="Connector: Elbow 148">
            <a:extLst>
              <a:ext uri="{FF2B5EF4-FFF2-40B4-BE49-F238E27FC236}">
                <a16:creationId xmlns:a16="http://schemas.microsoft.com/office/drawing/2014/main" id="{DC01FD35-304A-4AB1-9EDB-34480D8E2F06}"/>
              </a:ext>
            </a:extLst>
          </p:cNvPr>
          <p:cNvCxnSpPr>
            <a:cxnSpLocks/>
            <a:stCxn id="48" idx="2"/>
            <a:endCxn id="20" idx="3"/>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spTree>
    <p:extLst>
      <p:ext uri="{BB962C8B-B14F-4D97-AF65-F5344CB8AC3E}">
        <p14:creationId xmlns:p14="http://schemas.microsoft.com/office/powerpoint/2010/main" val="207537816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19922</TotalTime>
  <Words>2360</Words>
  <Application>Microsoft Office PowerPoint</Application>
  <PresentationFormat>Widescreen</PresentationFormat>
  <Paragraphs>518</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-apple-system</vt:lpstr>
      <vt:lpstr>Arial</vt:lpstr>
      <vt:lpstr>Calibri</vt:lpstr>
      <vt:lpstr>Century Gothic</vt:lpstr>
      <vt:lpstr>Chiller</vt:lpstr>
      <vt:lpstr>Comic Sans MS</vt:lpstr>
      <vt:lpstr>Consolas</vt:lpstr>
      <vt:lpstr>Wingdings</vt:lpstr>
      <vt:lpstr>Vapor Trail</vt:lpstr>
      <vt:lpstr>Desde las Profundidades del Kernel: Cómo Crear un Rootkit Invisible en WINDOWS</vt:lpstr>
      <vt:lpstr>Whoami</vt:lpstr>
      <vt:lpstr>PowerPoint Presentation</vt:lpstr>
      <vt:lpstr>UEFI Bootkit Development</vt:lpstr>
      <vt:lpstr>UEFI Bootkit Development</vt:lpstr>
      <vt:lpstr>UEFI Bootkit Development</vt:lpstr>
      <vt:lpstr>UEFI Bootkit Development</vt:lpstr>
      <vt:lpstr>UEFI Bootkit Development</vt:lpstr>
      <vt:lpstr>UEFI Bootkit Development</vt:lpstr>
      <vt:lpstr>Rootkit</vt:lpstr>
      <vt:lpstr>PowerPoint Presentation</vt:lpstr>
      <vt:lpstr>PowerPoint Presentation</vt:lpstr>
      <vt:lpstr>PowerPoint Presentation</vt:lpstr>
      <vt:lpstr>Development Environment</vt:lpstr>
      <vt:lpstr>Kernel Mode Driver</vt:lpstr>
      <vt:lpstr>Our Malicious Driver</vt:lpstr>
      <vt:lpstr>PowerPoint Presentation</vt:lpstr>
      <vt:lpstr>Communication</vt:lpstr>
      <vt:lpstr>Communication</vt:lpstr>
      <vt:lpstr>Hide Proccesses</vt:lpstr>
      <vt:lpstr>Keylogger</vt:lpstr>
      <vt:lpstr>Network Control</vt:lpstr>
      <vt:lpstr>Network Requests</vt:lpstr>
      <vt:lpstr>Hide Folders</vt:lpstr>
      <vt:lpstr>Hide Folders</vt:lpstr>
      <vt:lpstr>Our Malicious Driver</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Vázquez Vázquez</dc:creator>
  <cp:lastModifiedBy>TheMalwareGuardian</cp:lastModifiedBy>
  <cp:revision>1917</cp:revision>
  <dcterms:created xsi:type="dcterms:W3CDTF">2023-12-02T12:15:34Z</dcterms:created>
  <dcterms:modified xsi:type="dcterms:W3CDTF">2025-04-21T05:53:06Z</dcterms:modified>
</cp:coreProperties>
</file>